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sldIdLst>
    <p:sldId id="290" r:id="rId2"/>
    <p:sldId id="280" r:id="rId3"/>
    <p:sldId id="266" r:id="rId4"/>
    <p:sldId id="265" r:id="rId5"/>
    <p:sldId id="283" r:id="rId6"/>
    <p:sldId id="275" r:id="rId7"/>
    <p:sldId id="300" r:id="rId8"/>
    <p:sldId id="299" r:id="rId9"/>
    <p:sldId id="264" r:id="rId10"/>
    <p:sldId id="286" r:id="rId11"/>
    <p:sldId id="273" r:id="rId12"/>
    <p:sldId id="272" r:id="rId13"/>
    <p:sldId id="271" r:id="rId14"/>
    <p:sldId id="268" r:id="rId15"/>
    <p:sldId id="287" r:id="rId16"/>
    <p:sldId id="285" r:id="rId17"/>
    <p:sldId id="276" r:id="rId18"/>
    <p:sldId id="270" r:id="rId19"/>
    <p:sldId id="278" r:id="rId20"/>
    <p:sldId id="257" r:id="rId21"/>
    <p:sldId id="258" r:id="rId22"/>
    <p:sldId id="259" r:id="rId23"/>
    <p:sldId id="289" r:id="rId24"/>
    <p:sldId id="292" r:id="rId25"/>
    <p:sldId id="301" r:id="rId26"/>
    <p:sldId id="303" r:id="rId27"/>
    <p:sldId id="288" r:id="rId28"/>
    <p:sldId id="302" r:id="rId29"/>
    <p:sldId id="294" r:id="rId30"/>
    <p:sldId id="295" r:id="rId31"/>
    <p:sldId id="293" r:id="rId32"/>
    <p:sldId id="297" r:id="rId33"/>
    <p:sldId id="296" r:id="rId34"/>
    <p:sldId id="298" r:id="rId35"/>
    <p:sldId id="291" r:id="rId36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112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Zástupný symbol pro datum 27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1767408" cy="252685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  <a:extLst/>
          </a:lstStyle>
          <a:p>
            <a:pPr algn="r"/>
            <a:r>
              <a:rPr lang="cs-CZ" dirty="0" smtClean="0"/>
              <a:t>2. – 3. 4. 2019</a:t>
            </a:r>
            <a:endParaRPr lang="cs-CZ" dirty="0"/>
          </a:p>
        </p:txBody>
      </p:sp>
      <p:sp>
        <p:nvSpPr>
          <p:cNvPr id="17" name="Zástupný symbol pro zápatí 16"/>
          <p:cNvSpPr>
            <a:spLocks noGrp="1"/>
          </p:cNvSpPr>
          <p:nvPr>
            <p:ph type="ftr" sz="quarter" idx="11"/>
          </p:nvPr>
        </p:nvSpPr>
        <p:spPr>
          <a:xfrm>
            <a:off x="914400" y="6309321"/>
            <a:ext cx="5562600" cy="472480"/>
          </a:xfrm>
        </p:spPr>
        <p:txBody>
          <a:bodyPr/>
          <a:lstStyle>
            <a:lvl1pPr algn="l">
              <a:defRPr/>
            </a:lvl1pPr>
            <a:extLst/>
          </a:lstStyle>
          <a:p>
            <a:r>
              <a:rPr lang="cs-CZ" dirty="0" smtClean="0"/>
              <a:t>VYSOČINA XVI. CENTRÁLNÍ STERILIZACE</a:t>
            </a:r>
          </a:p>
          <a:p>
            <a:r>
              <a:rPr lang="cs-CZ" dirty="0" smtClean="0"/>
              <a:t>Nové Město na Moravě</a:t>
            </a:r>
            <a:endParaRPr lang="cs-CZ" dirty="0"/>
          </a:p>
        </p:txBody>
      </p:sp>
      <p:sp>
        <p:nvSpPr>
          <p:cNvPr id="29" name="Zástupný symbol pro číslo snímku 28"/>
          <p:cNvSpPr>
            <a:spLocks noGrp="1"/>
          </p:cNvSpPr>
          <p:nvPr>
            <p:ph type="sldNum" sz="quarter" idx="12"/>
          </p:nvPr>
        </p:nvSpPr>
        <p:spPr>
          <a:xfrm>
            <a:off x="8610600" y="6453336"/>
            <a:ext cx="457200" cy="328464"/>
          </a:xfrm>
        </p:spPr>
        <p:txBody>
          <a:bodyPr/>
          <a:lstStyle>
            <a:extLst/>
          </a:lstStyle>
          <a:p>
            <a:fld id="{BD14DD96-1143-4F07-9144-5538FC3CC80C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32" name="Obdélník 31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9" name="Obdélník 38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0" name="Obdélník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1" name="Obdélník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42" name="Obdélník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Nadpis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cs-CZ" dirty="0" smtClean="0"/>
              <a:t>Klepnutím lze upravit styl předlohy nadpisů.</a:t>
            </a:r>
            <a:endParaRPr kumimoji="0" lang="en-US" dirty="0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cs-CZ" smtClean="0"/>
              <a:t>Klepnutím lze upravit styl předlohy podnadpisů.</a:t>
            </a:r>
            <a:endParaRPr kumimoji="0" lang="en-US"/>
          </a:p>
        </p:txBody>
      </p:sp>
      <p:sp>
        <p:nvSpPr>
          <p:cNvPr id="56" name="Obdélník 55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5" name="Obdélník 64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6" name="Obdélník 65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7" name="Obdélník 66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  <p:transition spd="med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fld id="{686750B1-3EC8-44B5-9C5E-444513AC76ED}" type="datetimeFigureOut">
              <a:rPr lang="cs-CZ" smtClean="0"/>
              <a:pPr/>
              <a:t>6. 9. 2024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D14DD96-1143-4F07-9144-5538FC3CC80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med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fld id="{686750B1-3EC8-44B5-9C5E-444513AC76ED}" type="datetimeFigureOut">
              <a:rPr lang="cs-CZ" smtClean="0"/>
              <a:pPr/>
              <a:t>6. 9. 2024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D14DD96-1143-4F07-9144-5538FC3CC80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med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fld id="{686750B1-3EC8-44B5-9C5E-444513AC76ED}" type="datetimeFigureOut">
              <a:rPr lang="cs-CZ" smtClean="0"/>
              <a:pPr/>
              <a:t>6. 9. 2024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D14DD96-1143-4F07-9144-5538FC3CC80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med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Volný tvar 13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5" name="Volný tvar 14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3" name="Volný tvar 12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6" name="Volný tvar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7" name="Volný tvar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8" name="Volný tvar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9" name="Volný tvar 18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0" name="Volný tvar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1" name="Volný tvar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2" name="Volný tvar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3" name="Volný tvar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4" name="Volný tvar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5" name="Volný tvar 24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6" name="Volný tvar 25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7" name="Volný tvar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fld id="{686750B1-3EC8-44B5-9C5E-444513AC76ED}" type="datetimeFigureOut">
              <a:rPr lang="cs-CZ" smtClean="0"/>
              <a:pPr/>
              <a:t>6. 9. 2024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D14DD96-1143-4F07-9144-5538FC3CC80C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8" name="Obdélník 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Obdélník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Obdélník 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Obdélník 1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Obdélník 1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  <p:transition spd="med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fld id="{686750B1-3EC8-44B5-9C5E-444513AC76ED}" type="datetimeFigureOut">
              <a:rPr lang="cs-CZ" smtClean="0"/>
              <a:pPr/>
              <a:t>6. 9. 2024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D14DD96-1143-4F07-9144-5538FC3CC80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med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bdélník 24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fld id="{686750B1-3EC8-44B5-9C5E-444513AC76ED}" type="datetimeFigureOut">
              <a:rPr lang="cs-CZ" smtClean="0"/>
              <a:pPr/>
              <a:t>6. 9. 2024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D14DD96-1143-4F07-9144-5538FC3CC80C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6" name="Obdélník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7" name="Obdélník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8" name="Obdélník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9" name="Obdélník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0" name="Obdélník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1" name="Obdélník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Obdélník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9" name="Obdélník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0" name="Obdélník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  <p:transition spd="med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fld id="{686750B1-3EC8-44B5-9C5E-444513AC76ED}" type="datetimeFigureOut">
              <a:rPr lang="cs-CZ" smtClean="0"/>
              <a:pPr/>
              <a:t>6. 9. 2024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D14DD96-1143-4F07-9144-5538FC3CC80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med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fld id="{686750B1-3EC8-44B5-9C5E-444513AC76ED}" type="datetimeFigureOut">
              <a:rPr lang="cs-CZ" smtClean="0"/>
              <a:pPr/>
              <a:t>6. 9. 2024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D14DD96-1143-4F07-9144-5538FC3CC80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med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fld id="{686750B1-3EC8-44B5-9C5E-444513AC76ED}" type="datetimeFigureOut">
              <a:rPr lang="cs-CZ" smtClean="0"/>
              <a:pPr/>
              <a:t>6. 9. 2024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D14DD96-1143-4F07-9144-5538FC3CC80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med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9" name="Přímá spojovací čára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Skupina 9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Přímá spojovací čára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Přímá spojovací čára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Přímá spojovací čára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Nadpis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cs-CZ" smtClean="0"/>
              <a:t>Klepnutím na ikonu přidáte obrázek.</a:t>
            </a:r>
            <a:endParaRPr kumimoji="0"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grpSp>
        <p:nvGrpSpPr>
          <p:cNvPr id="14" name="Skupina 13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Přímá spojovací čára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Přímá spojovací čára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Přímá spojovací čára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Skupina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Přímá spojovací čára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Přímá spojovací čára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Přímá spojovací čára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fld id="{686750B1-3EC8-44B5-9C5E-444513AC76ED}" type="datetimeFigureOut">
              <a:rPr lang="cs-CZ" smtClean="0"/>
              <a:pPr/>
              <a:t>6. 9. 2024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>
            <a:extLst/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>
            <a:extLst/>
          </a:lstStyle>
          <a:p>
            <a:fld id="{BD14DD96-1143-4F07-9144-5538FC3CC80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med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Obdélník 7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Obdélník 8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Obdélník 9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Obdélník 10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Obdélník 11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5" name="Obdélník 14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6" name="Obdélník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7" name="Obdélník 16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Zástupný symbol pro nadpis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idx="1"/>
          </p:nvPr>
        </p:nvSpPr>
        <p:spPr>
          <a:xfrm>
            <a:off x="899592" y="1844824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endParaRPr lang="cs-CZ" dirty="0"/>
          </a:p>
        </p:txBody>
      </p:sp>
      <p:sp>
        <p:nvSpPr>
          <p:cNvPr id="23" name="Zástupný symbol pro číslo snímku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fld id="{BD14DD96-1143-4F07-9144-5538FC3CC80C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8" name="Zástupný symbol pro zápatí 16"/>
          <p:cNvSpPr txBox="1">
            <a:spLocks/>
          </p:cNvSpPr>
          <p:nvPr/>
        </p:nvSpPr>
        <p:spPr>
          <a:xfrm>
            <a:off x="899592" y="6381328"/>
            <a:ext cx="5577408" cy="36004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  <a:extLst/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VYSOČINA XVI. CENTRÁLNÍ STERILIZACE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Nové Město na Moravě</a:t>
            </a:r>
            <a:endParaRPr kumimoji="0" lang="cs-CZ" sz="1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" name="Zástupný symbol pro datum 27"/>
          <p:cNvSpPr txBox="1">
            <a:spLocks/>
          </p:cNvSpPr>
          <p:nvPr/>
        </p:nvSpPr>
        <p:spPr>
          <a:xfrm>
            <a:off x="6588224" y="6453336"/>
            <a:ext cx="1767408" cy="252685"/>
          </a:xfrm>
          <a:prstGeom prst="rect">
            <a:avLst/>
          </a:prstGeom>
        </p:spPr>
        <p:txBody>
          <a:bodyPr/>
          <a:lstStyle>
            <a:extLst/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2. – 3. 4. 2019</a:t>
            </a:r>
            <a:endParaRPr kumimoji="0" lang="cs-CZ" sz="1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ransition spd="med">
    <p:dissolve/>
  </p:transition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translate.googleusercontent.com/translate_c?depth=1&amp;hl=cs&amp;prev=search&amp;rurl=translate.google.cz&amp;sl=en&amp;sp=nmt4&amp;u=https://en.m.wikipedia.org/wiki/Joseph_Lister,_1st_Baron_Lister&amp;xid=17259,15700022,15700186,15700190,15700248,15700253&amp;usg=ALkJrhgUVtZSOoXQB9efPhitqMOMUN1MdQ" TargetMode="Externa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rct=j&amp;q=&amp;esrc=s&amp;source=images&amp;cd=&amp;cad=rja&amp;uact=8&amp;ved=2ahUKEwipgM2S7aHhAhVOZVAKHchJCP0QjRx6BAgBEAU&amp;url=https://aukro.cz/mnoho-starych-lekarskych-nastroju-6929049046&amp;psig=AOvVaw32XbyicPKzaTn4rrF8BEFK&amp;ust=1553759745161216" TargetMode="External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idx="1"/>
          </p:nvPr>
        </p:nvSpPr>
        <p:spPr>
          <a:xfrm>
            <a:off x="755576" y="4293096"/>
            <a:ext cx="6336704" cy="1872208"/>
          </a:xfrm>
        </p:spPr>
        <p:txBody>
          <a:bodyPr>
            <a:noAutofit/>
          </a:bodyPr>
          <a:lstStyle/>
          <a:p>
            <a:r>
              <a:rPr lang="cs-CZ" sz="2400" dirty="0" smtClean="0"/>
              <a:t>MUDr. Pavel </a:t>
            </a:r>
            <a:r>
              <a:rPr lang="cs-CZ" sz="2400" dirty="0" err="1" smtClean="0"/>
              <a:t>Totušek</a:t>
            </a:r>
            <a:endParaRPr lang="cs-CZ" sz="2400" dirty="0" smtClean="0"/>
          </a:p>
          <a:p>
            <a:endParaRPr lang="cs-CZ" sz="2400" dirty="0" smtClean="0"/>
          </a:p>
          <a:p>
            <a:r>
              <a:rPr lang="cs-CZ" dirty="0" smtClean="0"/>
              <a:t>Česká společnost nemocniční epidemiologie a hygieny při</a:t>
            </a:r>
          </a:p>
          <a:p>
            <a:r>
              <a:rPr lang="cs-CZ" dirty="0" smtClean="0"/>
              <a:t>České lékařské společnosti Jana Evangelisty </a:t>
            </a:r>
            <a:r>
              <a:rPr lang="cs-CZ" dirty="0" err="1" smtClean="0"/>
              <a:t>Purkyně</a:t>
            </a:r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3420992"/>
          </a:xfrm>
        </p:spPr>
        <p:txBody>
          <a:bodyPr/>
          <a:lstStyle/>
          <a:p>
            <a:r>
              <a:rPr lang="cs-CZ" dirty="0" smtClean="0"/>
              <a:t>Sterilizace v průběhu století</a:t>
            </a:r>
            <a:br>
              <a:rPr lang="cs-CZ" dirty="0" smtClean="0"/>
            </a:br>
            <a:r>
              <a:rPr lang="cs-CZ" dirty="0" smtClean="0"/>
              <a:t/>
            </a:r>
            <a:br>
              <a:rPr lang="cs-CZ" dirty="0" smtClean="0"/>
            </a:br>
            <a:r>
              <a:rPr lang="cs-CZ" sz="28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aneb</a:t>
            </a:r>
            <a:br>
              <a:rPr lang="cs-CZ" sz="28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</a:br>
            <a:r>
              <a:rPr lang="cs-CZ" sz="28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/>
            </a:r>
            <a:br>
              <a:rPr lang="cs-CZ" sz="28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</a:br>
            <a:r>
              <a:rPr lang="cs-CZ" sz="28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Trocha historie nikoho nezabije a proto ...</a:t>
            </a: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pic>
        <p:nvPicPr>
          <p:cNvPr id="4" name="Obrázek 3" descr="Logo SNEH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68344" y="5229200"/>
            <a:ext cx="936104" cy="936104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899592" y="764704"/>
            <a:ext cx="7772400" cy="914400"/>
          </a:xfrm>
        </p:spPr>
        <p:txBody>
          <a:bodyPr/>
          <a:lstStyle/>
          <a:p>
            <a:r>
              <a:rPr lang="cs-CZ" dirty="0" smtClean="0"/>
              <a:t>Arnoldův parní sterilizátor</a:t>
            </a:r>
            <a:br>
              <a:rPr lang="cs-CZ" dirty="0" smtClean="0"/>
            </a:br>
            <a:r>
              <a:rPr lang="cs-CZ" sz="3200" dirty="0" smtClean="0"/>
              <a:t>patent USA</a:t>
            </a:r>
            <a:endParaRPr lang="cs-CZ" dirty="0"/>
          </a:p>
        </p:txBody>
      </p:sp>
      <p:sp>
        <p:nvSpPr>
          <p:cNvPr id="43012" name="AutoShape 4" descr="Výsledek obrázku pro arnold steam sterilize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43014" name="Picture 6" descr="Výsledek obrázku pro arnold steam steriliz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984" y="2636912"/>
            <a:ext cx="3648405" cy="2736304"/>
          </a:xfrm>
          <a:prstGeom prst="rect">
            <a:avLst/>
          </a:prstGeom>
          <a:noFill/>
        </p:spPr>
      </p:pic>
      <p:pic>
        <p:nvPicPr>
          <p:cNvPr id="43016" name="Picture 8" descr="Související obráze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2348880"/>
            <a:ext cx="2524125" cy="3362326"/>
          </a:xfrm>
          <a:prstGeom prst="rect">
            <a:avLst/>
          </a:prstGeom>
          <a:noFill/>
        </p:spPr>
      </p:pic>
      <p:sp>
        <p:nvSpPr>
          <p:cNvPr id="12" name="TextovéPole 11"/>
          <p:cNvSpPr txBox="1"/>
          <p:nvPr/>
        </p:nvSpPr>
        <p:spPr>
          <a:xfrm>
            <a:off x="8107408" y="241538"/>
            <a:ext cx="770083" cy="461665"/>
          </a:xfrm>
          <a:prstGeom prst="rect">
            <a:avLst/>
          </a:prstGeom>
          <a:gradFill flip="none" rotWithShape="1">
            <a:gsLst>
              <a:gs pos="15000">
                <a:schemeClr val="tx2">
                  <a:lumMod val="10000"/>
                </a:schemeClr>
              </a:gs>
              <a:gs pos="50000">
                <a:schemeClr val="tx2">
                  <a:lumMod val="50000"/>
                </a:schemeClr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>
            <a:solidFill>
              <a:schemeClr val="tx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B/>
          </a:sp3d>
        </p:spPr>
        <p:txBody>
          <a:bodyPr wrap="none" rtlCol="0">
            <a:spAutoFit/>
          </a:bodyPr>
          <a:lstStyle/>
          <a:p>
            <a:r>
              <a:rPr lang="cs-CZ" sz="2400" dirty="0" smtClean="0"/>
              <a:t>1879</a:t>
            </a: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99592" y="404664"/>
            <a:ext cx="7772400" cy="914400"/>
          </a:xfrm>
        </p:spPr>
        <p:txBody>
          <a:bodyPr/>
          <a:lstStyle/>
          <a:p>
            <a:r>
              <a:rPr lang="cs-CZ" dirty="0" smtClean="0"/>
              <a:t>Charles </a:t>
            </a:r>
            <a:r>
              <a:rPr lang="cs-CZ" dirty="0" err="1" smtClean="0"/>
              <a:t>Chaberland</a:t>
            </a:r>
            <a:r>
              <a:rPr lang="cs-CZ" dirty="0" smtClean="0"/>
              <a:t> - </a:t>
            </a:r>
            <a:r>
              <a:rPr lang="cs-CZ" sz="3200" dirty="0" smtClean="0"/>
              <a:t>autokláv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755576" y="1268760"/>
            <a:ext cx="7988424" cy="5112568"/>
          </a:xfrm>
        </p:spPr>
        <p:txBody>
          <a:bodyPr>
            <a:normAutofit lnSpcReduction="10000"/>
          </a:bodyPr>
          <a:lstStyle/>
          <a:p>
            <a:r>
              <a:rPr lang="cs-CZ" sz="2400" dirty="0" smtClean="0"/>
              <a:t>1679 - princip autoklávu vynalezen </a:t>
            </a:r>
            <a:r>
              <a:rPr lang="cs-CZ" sz="2400" dirty="0" err="1" smtClean="0"/>
              <a:t>Denisem</a:t>
            </a:r>
            <a:r>
              <a:rPr lang="cs-CZ" sz="2400" dirty="0" smtClean="0"/>
              <a:t> Papinem</a:t>
            </a:r>
          </a:p>
          <a:p>
            <a:endParaRPr lang="cs-CZ" sz="2400" dirty="0" smtClean="0"/>
          </a:p>
          <a:p>
            <a:r>
              <a:rPr lang="cs-CZ" sz="2400" dirty="0" smtClean="0"/>
              <a:t>1820 - </a:t>
            </a:r>
            <a:r>
              <a:rPr lang="cs-CZ" sz="2400" dirty="0" err="1" smtClean="0"/>
              <a:t>Pierre</a:t>
            </a:r>
            <a:r>
              <a:rPr lang="cs-CZ" sz="2400" dirty="0" smtClean="0"/>
              <a:t>-Alexandre </a:t>
            </a:r>
            <a:r>
              <a:rPr lang="cs-CZ" sz="2400" dirty="0" err="1" smtClean="0"/>
              <a:t>Lemare</a:t>
            </a:r>
            <a:r>
              <a:rPr lang="cs-CZ" sz="2400" dirty="0" smtClean="0"/>
              <a:t> podal patent "</a:t>
            </a:r>
            <a:r>
              <a:rPr lang="cs-CZ" sz="2400" dirty="0" err="1" smtClean="0"/>
              <a:t>Marmite</a:t>
            </a:r>
            <a:r>
              <a:rPr lang="cs-CZ" sz="2400" dirty="0" smtClean="0"/>
              <a:t> autokláv“</a:t>
            </a:r>
          </a:p>
          <a:p>
            <a:endParaRPr lang="cs-CZ" sz="2400" dirty="0" smtClean="0"/>
          </a:p>
          <a:p>
            <a:r>
              <a:rPr lang="cs-CZ" sz="2400" dirty="0" smtClean="0"/>
              <a:t>1852 </a:t>
            </a:r>
            <a:r>
              <a:rPr lang="cs-CZ" sz="2400" dirty="0" err="1" smtClean="0"/>
              <a:t>Raymond</a:t>
            </a:r>
            <a:r>
              <a:rPr lang="cs-CZ" sz="2400" dirty="0" smtClean="0"/>
              <a:t> </a:t>
            </a:r>
            <a:r>
              <a:rPr lang="cs-CZ" sz="2400" dirty="0" err="1" smtClean="0"/>
              <a:t>Chevallier</a:t>
            </a:r>
            <a:r>
              <a:rPr lang="cs-CZ" sz="2400" dirty="0" smtClean="0"/>
              <a:t>-</a:t>
            </a:r>
            <a:r>
              <a:rPr lang="cs-CZ" sz="2400" dirty="0" err="1" smtClean="0"/>
              <a:t>Appert</a:t>
            </a:r>
            <a:r>
              <a:rPr lang="cs-CZ" sz="2400" dirty="0" smtClean="0"/>
              <a:t>, </a:t>
            </a:r>
          </a:p>
          <a:p>
            <a:pPr>
              <a:buNone/>
            </a:pPr>
            <a:r>
              <a:rPr lang="cs-CZ" sz="2400" dirty="0" smtClean="0"/>
              <a:t>	patent sterilizace pod názvem </a:t>
            </a:r>
          </a:p>
          <a:p>
            <a:pPr>
              <a:buNone/>
            </a:pPr>
            <a:r>
              <a:rPr lang="cs-CZ" sz="2400" dirty="0" smtClean="0"/>
              <a:t>      "autokláv se speciálním manometrem„.</a:t>
            </a:r>
          </a:p>
          <a:p>
            <a:endParaRPr lang="cs-CZ" sz="2400" dirty="0" smtClean="0"/>
          </a:p>
          <a:p>
            <a:r>
              <a:rPr lang="cs-CZ" sz="2400" dirty="0" smtClean="0"/>
              <a:t>1879 - Charles </a:t>
            </a:r>
            <a:r>
              <a:rPr lang="cs-CZ" sz="2400" dirty="0" err="1" smtClean="0"/>
              <a:t>Chamberland</a:t>
            </a:r>
            <a:endParaRPr lang="cs-CZ" sz="2400" dirty="0" smtClean="0"/>
          </a:p>
          <a:p>
            <a:pPr>
              <a:buNone/>
            </a:pPr>
            <a:r>
              <a:rPr lang="cs-CZ" sz="2400" dirty="0" smtClean="0"/>
              <a:t>       zlepšuje autokláv</a:t>
            </a:r>
          </a:p>
          <a:p>
            <a:pPr>
              <a:buNone/>
            </a:pPr>
            <a:r>
              <a:rPr lang="cs-CZ" sz="2400" dirty="0" smtClean="0"/>
              <a:t>	pro lékařské účely.</a:t>
            </a:r>
          </a:p>
          <a:p>
            <a:endParaRPr lang="cs-CZ" dirty="0"/>
          </a:p>
        </p:txBody>
      </p:sp>
      <p:pic>
        <p:nvPicPr>
          <p:cNvPr id="1026" name="Picture 2" descr="Výsledek obrázku pro poupinel"/>
          <p:cNvPicPr>
            <a:picLocks noChangeAspect="1" noChangeArrowheads="1"/>
          </p:cNvPicPr>
          <p:nvPr/>
        </p:nvPicPr>
        <p:blipFill>
          <a:blip r:embed="rId2" cstate="print"/>
          <a:srcRect l="24490" r="22449"/>
          <a:stretch>
            <a:fillRect/>
          </a:stretch>
        </p:blipFill>
        <p:spPr bwMode="auto">
          <a:xfrm>
            <a:off x="6444208" y="3106781"/>
            <a:ext cx="2304256" cy="3254673"/>
          </a:xfrm>
          <a:prstGeom prst="rect">
            <a:avLst/>
          </a:prstGeom>
          <a:noFill/>
        </p:spPr>
      </p:pic>
      <p:sp>
        <p:nvSpPr>
          <p:cNvPr id="6" name="TextovéPole 5"/>
          <p:cNvSpPr txBox="1"/>
          <p:nvPr/>
        </p:nvSpPr>
        <p:spPr>
          <a:xfrm>
            <a:off x="8172400" y="116632"/>
            <a:ext cx="777777" cy="461665"/>
          </a:xfrm>
          <a:prstGeom prst="rect">
            <a:avLst/>
          </a:prstGeom>
          <a:gradFill flip="none" rotWithShape="1">
            <a:gsLst>
              <a:gs pos="15000">
                <a:schemeClr val="tx2">
                  <a:lumMod val="10000"/>
                </a:schemeClr>
              </a:gs>
              <a:gs pos="50000">
                <a:schemeClr val="tx2">
                  <a:lumMod val="50000"/>
                </a:schemeClr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>
            <a:solidFill>
              <a:schemeClr val="tx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B/>
          </a:sp3d>
        </p:spPr>
        <p:txBody>
          <a:bodyPr wrap="none" rtlCol="0">
            <a:spAutoFit/>
          </a:bodyPr>
          <a:lstStyle/>
          <a:p>
            <a:r>
              <a:rPr lang="cs-CZ" sz="2400" dirty="0" smtClean="0"/>
              <a:t>1979</a:t>
            </a: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1560" y="512064"/>
            <a:ext cx="8208912" cy="914400"/>
          </a:xfrm>
        </p:spPr>
        <p:txBody>
          <a:bodyPr/>
          <a:lstStyle/>
          <a:p>
            <a:r>
              <a:rPr lang="cs-CZ" dirty="0" err="1" smtClean="0"/>
              <a:t>Gaston</a:t>
            </a:r>
            <a:r>
              <a:rPr lang="cs-CZ" dirty="0" smtClean="0"/>
              <a:t> </a:t>
            </a:r>
            <a:r>
              <a:rPr lang="cs-CZ" dirty="0" err="1" smtClean="0"/>
              <a:t>Poupinel</a:t>
            </a:r>
            <a:r>
              <a:rPr lang="cs-CZ" dirty="0" smtClean="0"/>
              <a:t> </a:t>
            </a:r>
            <a:r>
              <a:rPr lang="cs-CZ" sz="2400" dirty="0" smtClean="0"/>
              <a:t>(1858-1930),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sz="3200" dirty="0" smtClean="0"/>
              <a:t>francouzský chirurg žák Pasteura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11560" y="5157192"/>
            <a:ext cx="8132440" cy="1152128"/>
          </a:xfrm>
        </p:spPr>
        <p:txBody>
          <a:bodyPr>
            <a:normAutofit/>
          </a:bodyPr>
          <a:lstStyle/>
          <a:p>
            <a:r>
              <a:rPr lang="cs-CZ" dirty="0" smtClean="0"/>
              <a:t>Suchá pec s nazývaná "</a:t>
            </a:r>
            <a:r>
              <a:rPr lang="cs-CZ" dirty="0" err="1" smtClean="0"/>
              <a:t>Poupinel</a:t>
            </a:r>
            <a:r>
              <a:rPr lang="cs-CZ" dirty="0" smtClean="0"/>
              <a:t>" je prvním horkovzdušným sterilizátorem. </a:t>
            </a:r>
            <a:endParaRPr lang="cs-CZ" dirty="0"/>
          </a:p>
        </p:txBody>
      </p:sp>
      <p:pic>
        <p:nvPicPr>
          <p:cNvPr id="4" name="Picture 4" descr="Související obráze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599" y="2060848"/>
            <a:ext cx="3747067" cy="2808312"/>
          </a:xfrm>
          <a:prstGeom prst="rect">
            <a:avLst/>
          </a:prstGeom>
          <a:noFill/>
        </p:spPr>
      </p:pic>
      <p:sp>
        <p:nvSpPr>
          <p:cNvPr id="5" name="TextovéPole 4"/>
          <p:cNvSpPr txBox="1"/>
          <p:nvPr/>
        </p:nvSpPr>
        <p:spPr>
          <a:xfrm>
            <a:off x="8152967" y="215412"/>
            <a:ext cx="787395" cy="461665"/>
          </a:xfrm>
          <a:prstGeom prst="rect">
            <a:avLst/>
          </a:prstGeom>
          <a:gradFill flip="none" rotWithShape="1">
            <a:gsLst>
              <a:gs pos="15000">
                <a:schemeClr val="tx2">
                  <a:lumMod val="10000"/>
                </a:schemeClr>
              </a:gs>
              <a:gs pos="50000">
                <a:schemeClr val="tx2">
                  <a:lumMod val="50000"/>
                </a:schemeClr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>
            <a:solidFill>
              <a:schemeClr val="tx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B/>
          </a:sp3d>
        </p:spPr>
        <p:txBody>
          <a:bodyPr wrap="none" rtlCol="0">
            <a:spAutoFit/>
          </a:bodyPr>
          <a:lstStyle/>
          <a:p>
            <a:r>
              <a:rPr lang="cs-CZ" sz="2400" dirty="0" smtClean="0"/>
              <a:t>1885</a:t>
            </a: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suchý tepelný sterilizátor &quot;Poupinel&quot;"/>
          <p:cNvPicPr>
            <a:picLocks noChangeAspect="1" noChangeArrowheads="1"/>
          </p:cNvPicPr>
          <p:nvPr/>
        </p:nvPicPr>
        <p:blipFill>
          <a:blip r:embed="rId2" cstate="print"/>
          <a:srcRect l="9636" t="7143" b="9524"/>
          <a:stretch>
            <a:fillRect/>
          </a:stretch>
        </p:blipFill>
        <p:spPr bwMode="auto">
          <a:xfrm>
            <a:off x="755576" y="332656"/>
            <a:ext cx="3024336" cy="2821840"/>
          </a:xfrm>
          <a:prstGeom prst="rect">
            <a:avLst/>
          </a:prstGeom>
          <a:noFill/>
        </p:spPr>
      </p:pic>
      <p:pic>
        <p:nvPicPr>
          <p:cNvPr id="8" name="Picture 2" descr="Autoclave ou st&amp;eacute;rilisateur "/>
          <p:cNvPicPr>
            <a:picLocks noChangeAspect="1" noChangeArrowheads="1"/>
          </p:cNvPicPr>
          <p:nvPr/>
        </p:nvPicPr>
        <p:blipFill>
          <a:blip r:embed="rId3" cstate="print"/>
          <a:srcRect l="21451" t="2000" r="9549" b="4000"/>
          <a:stretch>
            <a:fillRect/>
          </a:stretch>
        </p:blipFill>
        <p:spPr bwMode="auto">
          <a:xfrm>
            <a:off x="5580112" y="260648"/>
            <a:ext cx="3312368" cy="3384376"/>
          </a:xfrm>
          <a:prstGeom prst="rect">
            <a:avLst/>
          </a:prstGeom>
          <a:noFill/>
        </p:spPr>
      </p:pic>
      <p:pic>
        <p:nvPicPr>
          <p:cNvPr id="9" name="Obrázek 8" descr="P1012256.JPG"/>
          <p:cNvPicPr>
            <a:picLocks noChangeAspect="1"/>
          </p:cNvPicPr>
          <p:nvPr/>
        </p:nvPicPr>
        <p:blipFill>
          <a:blip r:embed="rId4" cstate="print"/>
          <a:srcRect l="10820" r="21703"/>
          <a:stretch>
            <a:fillRect/>
          </a:stretch>
        </p:blipFill>
        <p:spPr>
          <a:xfrm>
            <a:off x="2987824" y="2420888"/>
            <a:ext cx="3600400" cy="4001792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4067944" y="6021288"/>
            <a:ext cx="4885440" cy="338554"/>
          </a:xfrm>
          <a:prstGeom prst="rect">
            <a:avLst/>
          </a:prstGeom>
          <a:gradFill flip="none" rotWithShape="1">
            <a:gsLst>
              <a:gs pos="15000">
                <a:schemeClr val="tx2">
                  <a:lumMod val="10000"/>
                </a:schemeClr>
              </a:gs>
              <a:gs pos="50000">
                <a:schemeClr val="tx2">
                  <a:lumMod val="50000"/>
                </a:schemeClr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>
            <a:solidFill>
              <a:schemeClr val="tx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B/>
          </a:sp3d>
        </p:spPr>
        <p:txBody>
          <a:bodyPr wrap="none" rtlCol="0">
            <a:spAutoFit/>
          </a:bodyPr>
          <a:lstStyle/>
          <a:p>
            <a:r>
              <a:rPr lang="cs-CZ" sz="1600" dirty="0" smtClean="0"/>
              <a:t>Exponát Muzea medicína při Národní lékařské knihovně</a:t>
            </a: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99592" y="332656"/>
            <a:ext cx="7772400" cy="914400"/>
          </a:xfrm>
        </p:spPr>
        <p:txBody>
          <a:bodyPr/>
          <a:lstStyle/>
          <a:p>
            <a:r>
              <a:rPr lang="cs-CZ" dirty="0" smtClean="0"/>
              <a:t>Postupné </a:t>
            </a:r>
            <a:r>
              <a:rPr lang="cs-CZ" dirty="0" err="1" smtClean="0"/>
              <a:t>závádění</a:t>
            </a:r>
            <a:r>
              <a:rPr lang="cs-CZ" dirty="0" smtClean="0"/>
              <a:t> sterilizace varem / parou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99592" y="1916832"/>
            <a:ext cx="7776864" cy="4499992"/>
          </a:xfrm>
        </p:spPr>
        <p:txBody>
          <a:bodyPr>
            <a:normAutofit lnSpcReduction="10000"/>
          </a:bodyPr>
          <a:lstStyle/>
          <a:p>
            <a:r>
              <a:rPr lang="cs-CZ" dirty="0" smtClean="0"/>
              <a:t>Někteří chirurgové stále věřili, že </a:t>
            </a:r>
            <a:r>
              <a:rPr lang="cs-CZ" dirty="0" err="1" smtClean="0"/>
              <a:t>Listerova</a:t>
            </a:r>
            <a:r>
              <a:rPr lang="cs-CZ" dirty="0" smtClean="0"/>
              <a:t> metoda je dostačující.</a:t>
            </a:r>
          </a:p>
          <a:p>
            <a:endParaRPr lang="cs-CZ" dirty="0" smtClean="0"/>
          </a:p>
          <a:p>
            <a:r>
              <a:rPr lang="cs-CZ" dirty="0" smtClean="0"/>
              <a:t>V roce 1885 Ernst </a:t>
            </a:r>
            <a:r>
              <a:rPr lang="cs-CZ" dirty="0" err="1" smtClean="0"/>
              <a:t>von</a:t>
            </a:r>
            <a:r>
              <a:rPr lang="cs-CZ" dirty="0" smtClean="0"/>
              <a:t> </a:t>
            </a:r>
            <a:r>
              <a:rPr lang="cs-CZ" dirty="0" err="1" smtClean="0"/>
              <a:t>Bergmann</a:t>
            </a:r>
            <a:r>
              <a:rPr lang="cs-CZ" dirty="0" smtClean="0"/>
              <a:t>,</a:t>
            </a:r>
          </a:p>
          <a:p>
            <a:pPr lvl="1"/>
            <a:r>
              <a:rPr lang="cs-CZ" dirty="0" smtClean="0"/>
              <a:t>německý lékař, poprvé použil parní</a:t>
            </a:r>
          </a:p>
          <a:p>
            <a:pPr lvl="1">
              <a:buNone/>
            </a:pPr>
            <a:r>
              <a:rPr lang="cs-CZ" b="1" dirty="0" smtClean="0"/>
              <a:t>sterilizátor</a:t>
            </a:r>
            <a:r>
              <a:rPr lang="cs-CZ" dirty="0" smtClean="0"/>
              <a:t> pro sterilizaci</a:t>
            </a:r>
          </a:p>
          <a:p>
            <a:pPr lvl="1">
              <a:buNone/>
            </a:pPr>
            <a:r>
              <a:rPr lang="cs-CZ" dirty="0" smtClean="0"/>
              <a:t>				chirurgických obvazů.</a:t>
            </a:r>
          </a:p>
          <a:p>
            <a:r>
              <a:rPr lang="cs-CZ" dirty="0" smtClean="0"/>
              <a:t>Všechno použité během operace, včetně ložního prádla, obvazů a šatů</a:t>
            </a:r>
          </a:p>
          <a:p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7956376" y="195656"/>
            <a:ext cx="792088" cy="461665"/>
          </a:xfrm>
          <a:prstGeom prst="rect">
            <a:avLst/>
          </a:prstGeom>
          <a:gradFill flip="none" rotWithShape="1">
            <a:gsLst>
              <a:gs pos="15000">
                <a:schemeClr val="tx2">
                  <a:lumMod val="10000"/>
                </a:schemeClr>
              </a:gs>
              <a:gs pos="50000">
                <a:schemeClr val="tx2">
                  <a:lumMod val="50000"/>
                </a:schemeClr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>
            <a:solidFill>
              <a:schemeClr val="tx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B/>
          </a:sp3d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1881</a:t>
            </a:r>
          </a:p>
        </p:txBody>
      </p:sp>
      <p:pic>
        <p:nvPicPr>
          <p:cNvPr id="5" name="Picture 2" descr="Ernst_von_Bergmann_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76256" y="3212976"/>
            <a:ext cx="1428750" cy="142875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Výsledek obrázku pro steam sterilizer autoclave ol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620688"/>
            <a:ext cx="2228850" cy="3362326"/>
          </a:xfrm>
          <a:prstGeom prst="rect">
            <a:avLst/>
          </a:prstGeom>
          <a:noFill/>
        </p:spPr>
      </p:pic>
      <p:pic>
        <p:nvPicPr>
          <p:cNvPr id="45060" name="Picture 4" descr="Výsledek obrázku pro steam sterilizer autoclave old"/>
          <p:cNvPicPr>
            <a:picLocks noChangeAspect="1" noChangeArrowheads="1"/>
          </p:cNvPicPr>
          <p:nvPr/>
        </p:nvPicPr>
        <p:blipFill>
          <a:blip r:embed="rId3" cstate="print"/>
          <a:srcRect l="22471" r="11721"/>
          <a:stretch>
            <a:fillRect/>
          </a:stretch>
        </p:blipFill>
        <p:spPr bwMode="auto">
          <a:xfrm>
            <a:off x="1979712" y="2708920"/>
            <a:ext cx="2952328" cy="3362326"/>
          </a:xfrm>
          <a:prstGeom prst="rect">
            <a:avLst/>
          </a:prstGeom>
          <a:noFill/>
        </p:spPr>
      </p:pic>
      <p:pic>
        <p:nvPicPr>
          <p:cNvPr id="45064" name="Picture 8" descr="Související obrázek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476672"/>
            <a:ext cx="1628775" cy="3362326"/>
          </a:xfrm>
          <a:prstGeom prst="rect">
            <a:avLst/>
          </a:prstGeom>
          <a:noFill/>
        </p:spPr>
      </p:pic>
      <p:pic>
        <p:nvPicPr>
          <p:cNvPr id="45066" name="Picture 10" descr="časný parní autokláv s ovládacími prvky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08304" y="4581128"/>
            <a:ext cx="1305549" cy="2101936"/>
          </a:xfrm>
          <a:prstGeom prst="rect">
            <a:avLst/>
          </a:prstGeom>
          <a:noFill/>
        </p:spPr>
      </p:pic>
      <p:pic>
        <p:nvPicPr>
          <p:cNvPr id="45062" name="Picture 6" descr="Související obrázek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36096" y="3356992"/>
            <a:ext cx="2057400" cy="1543051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Robert </a:t>
            </a:r>
            <a:r>
              <a:rPr lang="cs-CZ" dirty="0" err="1" smtClean="0"/>
              <a:t>Wood</a:t>
            </a:r>
            <a:r>
              <a:rPr lang="cs-CZ" dirty="0" smtClean="0"/>
              <a:t> </a:t>
            </a:r>
            <a:r>
              <a:rPr lang="cs-CZ" dirty="0" err="1" smtClean="0"/>
              <a:t>Jonhson</a:t>
            </a:r>
            <a:r>
              <a:rPr lang="cs-CZ" dirty="0" smtClean="0"/>
              <a:t> </a:t>
            </a:r>
            <a:r>
              <a:rPr lang="cs-CZ" sz="2400" dirty="0" smtClean="0"/>
              <a:t>(1845 – 1910)</a:t>
            </a:r>
            <a:endParaRPr lang="cs-CZ" dirty="0"/>
          </a:p>
        </p:txBody>
      </p:sp>
      <p:pic>
        <p:nvPicPr>
          <p:cNvPr id="3" name="Picture 2" descr="Výsledek obrázku pro robert wood johns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484784"/>
            <a:ext cx="1656184" cy="2002478"/>
          </a:xfrm>
          <a:prstGeom prst="rect">
            <a:avLst/>
          </a:prstGeom>
          <a:noFill/>
        </p:spPr>
      </p:pic>
      <p:sp>
        <p:nvSpPr>
          <p:cNvPr id="4" name="TextovéPole 3"/>
          <p:cNvSpPr txBox="1"/>
          <p:nvPr/>
        </p:nvSpPr>
        <p:spPr>
          <a:xfrm>
            <a:off x="2915816" y="1484784"/>
            <a:ext cx="5760640" cy="830997"/>
          </a:xfrm>
          <a:prstGeom prst="rect">
            <a:avLst/>
          </a:prstGeom>
          <a:gradFill flip="none" rotWithShape="1">
            <a:gsLst>
              <a:gs pos="15000">
                <a:schemeClr val="tx2">
                  <a:lumMod val="10000"/>
                </a:schemeClr>
              </a:gs>
              <a:gs pos="50000">
                <a:schemeClr val="tx2">
                  <a:lumMod val="50000"/>
                </a:schemeClr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>
            <a:solidFill>
              <a:schemeClr val="tx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B/>
          </a:sp3d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Americký průmyslník, z</a:t>
            </a:r>
            <a:r>
              <a:rPr lang="en-GB" sz="2400" dirty="0" err="1" smtClean="0"/>
              <a:t>akladatel</a:t>
            </a:r>
            <a:r>
              <a:rPr lang="en-GB" sz="2400" dirty="0" smtClean="0"/>
              <a:t> </a:t>
            </a:r>
            <a:r>
              <a:rPr lang="en-GB" sz="2400" dirty="0" err="1" smtClean="0"/>
              <a:t>firmy</a:t>
            </a:r>
            <a:r>
              <a:rPr lang="en-GB" sz="2400" dirty="0" smtClean="0"/>
              <a:t> </a:t>
            </a:r>
            <a:r>
              <a:rPr lang="cs-CZ" sz="2400" dirty="0" err="1" smtClean="0"/>
              <a:t>Johnson</a:t>
            </a:r>
            <a:r>
              <a:rPr lang="cs-CZ" sz="2400" dirty="0" smtClean="0"/>
              <a:t> </a:t>
            </a:r>
            <a:r>
              <a:rPr lang="en-GB" sz="2400" dirty="0" smtClean="0"/>
              <a:t>&amp; Johnson</a:t>
            </a:r>
            <a:r>
              <a:rPr lang="cs-CZ" sz="2400" dirty="0" smtClean="0"/>
              <a:t> (1845 – 1910).</a:t>
            </a:r>
          </a:p>
        </p:txBody>
      </p:sp>
      <p:sp>
        <p:nvSpPr>
          <p:cNvPr id="5" name="Obdélník 4"/>
          <p:cNvSpPr/>
          <p:nvPr/>
        </p:nvSpPr>
        <p:spPr>
          <a:xfrm>
            <a:off x="683568" y="3645024"/>
            <a:ext cx="381642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 smtClean="0"/>
              <a:t>Zajímal se o nový trend aseptické chirurgie </a:t>
            </a:r>
            <a:r>
              <a:rPr lang="cs-CZ" sz="2000" dirty="0" smtClean="0">
                <a:hlinkClick r:id="rId3" tooltip="Joseph Lister, 1. baron Lister"/>
              </a:rPr>
              <a:t>Josefa </a:t>
            </a:r>
            <a:r>
              <a:rPr lang="cs-CZ" sz="2000" dirty="0" err="1" smtClean="0">
                <a:hlinkClick r:id="rId3" tooltip="Joseph Lister, 1. baron Lister"/>
              </a:rPr>
              <a:t>Listera</a:t>
            </a:r>
            <a:r>
              <a:rPr lang="cs-CZ" sz="2000" dirty="0" smtClean="0"/>
              <a:t> a snažili se vyrábět produkty, které by pomohly na operačním sále.</a:t>
            </a:r>
          </a:p>
          <a:p>
            <a:r>
              <a:rPr lang="cs-CZ" sz="2000" dirty="0" smtClean="0"/>
              <a:t>Vytvářel a vyráběl  chirurgické vybavení umožňující aseptické použití.</a:t>
            </a:r>
            <a:endParaRPr lang="cs-CZ" sz="2000" dirty="0"/>
          </a:p>
        </p:txBody>
      </p:sp>
      <p:pic>
        <p:nvPicPr>
          <p:cNvPr id="10242" name="Picture 2" descr="Související obrázek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82642" y="3068960"/>
            <a:ext cx="4534667" cy="324036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55576" y="2132856"/>
            <a:ext cx="2505472" cy="2736304"/>
          </a:xfrm>
        </p:spPr>
        <p:txBody>
          <a:bodyPr/>
          <a:lstStyle/>
          <a:p>
            <a:r>
              <a:rPr lang="cs-CZ" sz="2400" dirty="0" smtClean="0"/>
              <a:t>První průmyslový parní autokláv pro potřebu sterilizace chirurgických produktů</a:t>
            </a:r>
            <a:br>
              <a:rPr lang="cs-CZ" sz="2400" dirty="0" smtClean="0"/>
            </a:br>
            <a:r>
              <a:rPr lang="cs-CZ" sz="2400" dirty="0" smtClean="0"/>
              <a:t/>
            </a:r>
            <a:br>
              <a:rPr lang="cs-CZ" sz="2400" dirty="0" smtClean="0"/>
            </a:br>
            <a:endParaRPr lang="cs-CZ" sz="2400" dirty="0"/>
          </a:p>
        </p:txBody>
      </p:sp>
      <p:pic>
        <p:nvPicPr>
          <p:cNvPr id="4" name="Obrázek 3" descr="09a04f69-f9c8-47f4-b1ad-d304c5241eb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63888" y="2132856"/>
            <a:ext cx="5328592" cy="4132172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8028384" y="274034"/>
            <a:ext cx="801823" cy="461665"/>
          </a:xfrm>
          <a:prstGeom prst="rect">
            <a:avLst/>
          </a:prstGeom>
          <a:gradFill flip="none" rotWithShape="1">
            <a:gsLst>
              <a:gs pos="15000">
                <a:schemeClr val="tx2">
                  <a:lumMod val="10000"/>
                </a:schemeClr>
              </a:gs>
              <a:gs pos="50000">
                <a:schemeClr val="tx2">
                  <a:lumMod val="50000"/>
                </a:schemeClr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>
            <a:solidFill>
              <a:schemeClr val="tx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B/>
          </a:sp3d>
        </p:spPr>
        <p:txBody>
          <a:bodyPr wrap="none" rtlCol="0">
            <a:spAutoFit/>
          </a:bodyPr>
          <a:lstStyle/>
          <a:p>
            <a:r>
              <a:rPr lang="cs-CZ" sz="2400" dirty="0" smtClean="0"/>
              <a:t>1890</a:t>
            </a:r>
          </a:p>
        </p:txBody>
      </p:sp>
      <p:sp>
        <p:nvSpPr>
          <p:cNvPr id="7" name="Obdélník 6"/>
          <p:cNvSpPr/>
          <p:nvPr/>
        </p:nvSpPr>
        <p:spPr>
          <a:xfrm>
            <a:off x="683568" y="548680"/>
            <a:ext cx="676875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dirty="0" smtClean="0">
                <a:latin typeface="+mj-lt"/>
              </a:rPr>
              <a:t>První komerčně vyráběný sterilizátor pro lékařské účely</a:t>
            </a: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683568" y="5301208"/>
            <a:ext cx="27363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dirty="0" smtClean="0">
                <a:latin typeface="+mj-lt"/>
              </a:rPr>
              <a:t>Vyrobila firma </a:t>
            </a:r>
            <a:r>
              <a:rPr lang="cs-CZ" sz="2400" dirty="0" err="1" smtClean="0">
                <a:latin typeface="+mj-lt"/>
              </a:rPr>
              <a:t>Johnson</a:t>
            </a:r>
            <a:r>
              <a:rPr lang="en-GB" sz="2400" dirty="0" smtClean="0">
                <a:latin typeface="+mj-lt"/>
              </a:rPr>
              <a:t>&amp;Johnson</a:t>
            </a:r>
            <a:endParaRPr lang="cs-CZ" sz="2400" dirty="0">
              <a:latin typeface="+mj-lt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 smtClean="0"/>
              <a:t>První kontejnery (bubny) </a:t>
            </a:r>
            <a:br>
              <a:rPr lang="cs-CZ" sz="3600" dirty="0" smtClean="0"/>
            </a:br>
            <a:r>
              <a:rPr lang="cs-CZ" sz="3600" dirty="0" smtClean="0"/>
              <a:t>na sterilní nástroje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cs-CZ" dirty="0" smtClean="0"/>
              <a:t>Na počátku 20. století pro potřeby vojenských nemocnic a pomocných stanic, vyrábí  např. v Německu „</a:t>
            </a:r>
            <a:r>
              <a:rPr lang="cs-CZ" dirty="0" err="1" smtClean="0"/>
              <a:t>Aesculap</a:t>
            </a:r>
            <a:r>
              <a:rPr lang="cs-CZ" dirty="0" smtClean="0"/>
              <a:t>“ chromované nádoby pro bezpečnou přepravu sterilních nástrojů. </a:t>
            </a:r>
          </a:p>
          <a:p>
            <a:r>
              <a:rPr lang="cs-CZ" dirty="0" smtClean="0"/>
              <a:t>Textilní filtry pro opakované použití byly zavedeny ve třicátých letech minulého století, nahrazující ventily a posuvné otvory.</a:t>
            </a:r>
          </a:p>
          <a:p>
            <a:r>
              <a:rPr lang="cs-CZ" dirty="0" smtClean="0"/>
              <a:t>Krátce poté byla přidána pryžová těsnění, aby bylo zajištěno správné utěsnění mezi víkem a dnem. </a:t>
            </a:r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8074589" y="241538"/>
            <a:ext cx="801823" cy="461665"/>
          </a:xfrm>
          <a:prstGeom prst="rect">
            <a:avLst/>
          </a:prstGeom>
          <a:gradFill flip="none" rotWithShape="1">
            <a:gsLst>
              <a:gs pos="15000">
                <a:schemeClr val="tx2">
                  <a:lumMod val="10000"/>
                </a:schemeClr>
              </a:gs>
              <a:gs pos="50000">
                <a:schemeClr val="tx2">
                  <a:lumMod val="50000"/>
                </a:schemeClr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>
            <a:solidFill>
              <a:schemeClr val="tx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B/>
          </a:sp3d>
        </p:spPr>
        <p:txBody>
          <a:bodyPr wrap="none" rtlCol="0">
            <a:spAutoFit/>
          </a:bodyPr>
          <a:lstStyle/>
          <a:p>
            <a:r>
              <a:rPr lang="cs-CZ" sz="2400" dirty="0" smtClean="0"/>
              <a:t>1900</a:t>
            </a: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THE AESCULAP  RIGID CONTAINER SYSTEM slide 2"/>
          <p:cNvPicPr>
            <a:picLocks noChangeAspect="1" noChangeArrowheads="1"/>
          </p:cNvPicPr>
          <p:nvPr/>
        </p:nvPicPr>
        <p:blipFill>
          <a:blip r:embed="rId2" cstate="print"/>
          <a:srcRect l="75599" t="51881" r="4390" b="3648"/>
          <a:stretch>
            <a:fillRect/>
          </a:stretch>
        </p:blipFill>
        <p:spPr bwMode="auto">
          <a:xfrm>
            <a:off x="6804248" y="4077072"/>
            <a:ext cx="1296144" cy="2160240"/>
          </a:xfrm>
          <a:prstGeom prst="rect">
            <a:avLst/>
          </a:prstGeom>
          <a:noFill/>
        </p:spPr>
      </p:pic>
      <p:pic>
        <p:nvPicPr>
          <p:cNvPr id="7" name="Picture 2" descr="THE AESCULAP  RIGID CONTAINER SYSTEM slide 2"/>
          <p:cNvPicPr>
            <a:picLocks noChangeAspect="1" noChangeArrowheads="1"/>
          </p:cNvPicPr>
          <p:nvPr/>
        </p:nvPicPr>
        <p:blipFill>
          <a:blip r:embed="rId2" cstate="print"/>
          <a:srcRect l="5559" t="50399" r="66647" b="3648"/>
          <a:stretch>
            <a:fillRect/>
          </a:stretch>
        </p:blipFill>
        <p:spPr bwMode="auto">
          <a:xfrm>
            <a:off x="5940152" y="764704"/>
            <a:ext cx="1800200" cy="2232248"/>
          </a:xfrm>
          <a:prstGeom prst="rect">
            <a:avLst/>
          </a:prstGeom>
          <a:noFill/>
        </p:spPr>
      </p:pic>
      <p:pic>
        <p:nvPicPr>
          <p:cNvPr id="8" name="Picture 2" descr="THE AESCULAP  RIGID CONTAINER SYSTEM slide 2"/>
          <p:cNvPicPr>
            <a:picLocks noChangeAspect="1" noChangeArrowheads="1"/>
          </p:cNvPicPr>
          <p:nvPr/>
        </p:nvPicPr>
        <p:blipFill>
          <a:blip r:embed="rId2" cstate="print"/>
          <a:srcRect l="39459" t="57811" r="30524" b="9577"/>
          <a:stretch>
            <a:fillRect/>
          </a:stretch>
        </p:blipFill>
        <p:spPr bwMode="auto">
          <a:xfrm>
            <a:off x="6804248" y="2204864"/>
            <a:ext cx="1944216" cy="1584176"/>
          </a:xfrm>
          <a:prstGeom prst="rect">
            <a:avLst/>
          </a:prstGeom>
          <a:noFill/>
        </p:spPr>
      </p:pic>
      <p:pic>
        <p:nvPicPr>
          <p:cNvPr id="3074" name="Picture 2" descr="Výsledek obrázku pro sterilizační buben"/>
          <p:cNvPicPr>
            <a:picLocks noChangeAspect="1" noChangeArrowheads="1"/>
          </p:cNvPicPr>
          <p:nvPr/>
        </p:nvPicPr>
        <p:blipFill>
          <a:blip r:embed="rId3" cstate="print"/>
          <a:srcRect l="5727" t="8566" r="5501" b="27185"/>
          <a:stretch>
            <a:fillRect/>
          </a:stretch>
        </p:blipFill>
        <p:spPr bwMode="auto">
          <a:xfrm>
            <a:off x="4788024" y="4005064"/>
            <a:ext cx="2232248" cy="2160240"/>
          </a:xfrm>
          <a:prstGeom prst="rect">
            <a:avLst/>
          </a:prstGeom>
          <a:noFill/>
        </p:spPr>
      </p:pic>
      <p:pic>
        <p:nvPicPr>
          <p:cNvPr id="3078" name="Picture 6" descr="Výsledek obrázku pro sterilizace bube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1880" y="764704"/>
            <a:ext cx="1728192" cy="2276313"/>
          </a:xfrm>
          <a:prstGeom prst="rect">
            <a:avLst/>
          </a:prstGeom>
          <a:noFill/>
        </p:spPr>
      </p:pic>
      <p:sp>
        <p:nvSpPr>
          <p:cNvPr id="11" name="TextovéPole 10"/>
          <p:cNvSpPr txBox="1"/>
          <p:nvPr/>
        </p:nvSpPr>
        <p:spPr>
          <a:xfrm>
            <a:off x="971600" y="548680"/>
            <a:ext cx="3012363" cy="461665"/>
          </a:xfrm>
          <a:prstGeom prst="rect">
            <a:avLst/>
          </a:prstGeom>
          <a:gradFill flip="none" rotWithShape="1">
            <a:gsLst>
              <a:gs pos="15000">
                <a:schemeClr val="tx2">
                  <a:lumMod val="10000"/>
                </a:schemeClr>
              </a:gs>
              <a:gs pos="50000">
                <a:schemeClr val="tx2">
                  <a:lumMod val="50000"/>
                </a:schemeClr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>
            <a:solidFill>
              <a:schemeClr val="tx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B/>
          </a:sp3d>
        </p:spPr>
        <p:txBody>
          <a:bodyPr wrap="none" rtlCol="0">
            <a:spAutoFit/>
          </a:bodyPr>
          <a:lstStyle/>
          <a:p>
            <a:r>
              <a:rPr lang="cs-CZ" sz="2400" dirty="0" smtClean="0"/>
              <a:t>Využívány 1900 - 1990</a:t>
            </a:r>
          </a:p>
        </p:txBody>
      </p:sp>
      <p:pic>
        <p:nvPicPr>
          <p:cNvPr id="11265" name="Picture 1" descr="C:\Users\pavel\Desktop\Sterilizace\P1012255.JPG"/>
          <p:cNvPicPr>
            <a:picLocks noChangeAspect="1" noChangeArrowheads="1"/>
          </p:cNvPicPr>
          <p:nvPr/>
        </p:nvPicPr>
        <p:blipFill>
          <a:blip r:embed="rId5" cstate="print"/>
          <a:srcRect l="4292" t="19528" r="-60" b="29686"/>
          <a:stretch>
            <a:fillRect/>
          </a:stretch>
        </p:blipFill>
        <p:spPr bwMode="auto">
          <a:xfrm>
            <a:off x="827584" y="4077072"/>
            <a:ext cx="3672408" cy="1460617"/>
          </a:xfrm>
          <a:prstGeom prst="rect">
            <a:avLst/>
          </a:prstGeom>
          <a:noFill/>
        </p:spPr>
      </p:pic>
      <p:pic>
        <p:nvPicPr>
          <p:cNvPr id="3076" name="Picture 4" descr="Výsledek obrázku pro sterilizační buben"/>
          <p:cNvPicPr>
            <a:picLocks noChangeAspect="1" noChangeArrowheads="1"/>
          </p:cNvPicPr>
          <p:nvPr/>
        </p:nvPicPr>
        <p:blipFill>
          <a:blip r:embed="rId6" cstate="print"/>
          <a:srcRect l="14055" r="11954" b="4844"/>
          <a:stretch>
            <a:fillRect/>
          </a:stretch>
        </p:blipFill>
        <p:spPr bwMode="auto">
          <a:xfrm rot="5400000">
            <a:off x="3894473" y="2594359"/>
            <a:ext cx="1728190" cy="1669281"/>
          </a:xfrm>
          <a:prstGeom prst="rect">
            <a:avLst/>
          </a:prstGeom>
          <a:noFill/>
        </p:spPr>
      </p:pic>
      <p:pic>
        <p:nvPicPr>
          <p:cNvPr id="34818" name="Picture 2" descr="https://www.bbraun.com/content/dam/b-braun/global/website/company/history/innovationenfuerdiemedizin/surgery/chirurgie-1971-Sterilcontainer.jpg.bb-.17981397/chirurgie-1971-Sterilcontainer.jpg"/>
          <p:cNvPicPr>
            <a:picLocks noChangeAspect="1" noChangeArrowheads="1"/>
          </p:cNvPicPr>
          <p:nvPr/>
        </p:nvPicPr>
        <p:blipFill>
          <a:blip r:embed="rId7" cstate="print"/>
          <a:srcRect l="7500" t="13109" r="7500" b="6367"/>
          <a:stretch>
            <a:fillRect/>
          </a:stretch>
        </p:blipFill>
        <p:spPr bwMode="auto">
          <a:xfrm>
            <a:off x="755576" y="2060848"/>
            <a:ext cx="3096344" cy="1957982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827584" y="692696"/>
            <a:ext cx="7772400" cy="914400"/>
          </a:xfrm>
        </p:spPr>
        <p:txBody>
          <a:bodyPr/>
          <a:lstStyle/>
          <a:p>
            <a:r>
              <a:rPr lang="cs-CZ" dirty="0" err="1" smtClean="0"/>
              <a:t>Ignáz</a:t>
            </a:r>
            <a:r>
              <a:rPr lang="cs-CZ" dirty="0" smtClean="0"/>
              <a:t> Filip </a:t>
            </a:r>
            <a:r>
              <a:rPr lang="cs-CZ" dirty="0" err="1" smtClean="0"/>
              <a:t>Semmelweis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sz="2400" dirty="0" smtClean="0"/>
              <a:t>1818 - 1865</a:t>
            </a:r>
            <a:endParaRPr lang="cs-CZ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3707904" y="3284984"/>
            <a:ext cx="5112568" cy="2952328"/>
          </a:xfrm>
        </p:spPr>
        <p:txBody>
          <a:bodyPr>
            <a:normAutofit/>
          </a:bodyPr>
          <a:lstStyle/>
          <a:p>
            <a:r>
              <a:rPr lang="cs-CZ" dirty="0" smtClean="0"/>
              <a:t>Maďarský porodník, obhajoval v roce 1847 hodnotu mytí rukou a čištění nehtů, k zabránění vzniku „horečky omladnic“.</a:t>
            </a:r>
          </a:p>
          <a:p>
            <a:endParaRPr lang="cs-CZ" dirty="0" smtClean="0"/>
          </a:p>
        </p:txBody>
      </p:sp>
      <p:pic>
        <p:nvPicPr>
          <p:cNvPr id="15362" name="Picture 2" descr="Výsledek obrázku pro semmelwei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988840"/>
            <a:ext cx="2143125" cy="2638426"/>
          </a:xfrm>
          <a:prstGeom prst="rect">
            <a:avLst/>
          </a:prstGeom>
          <a:noFill/>
        </p:spPr>
      </p:pic>
      <p:sp>
        <p:nvSpPr>
          <p:cNvPr id="7" name="TextovéPole 6"/>
          <p:cNvSpPr txBox="1"/>
          <p:nvPr/>
        </p:nvSpPr>
        <p:spPr>
          <a:xfrm>
            <a:off x="8172400" y="188640"/>
            <a:ext cx="771365" cy="461665"/>
          </a:xfrm>
          <a:prstGeom prst="rect">
            <a:avLst/>
          </a:prstGeom>
          <a:gradFill flip="none" rotWithShape="1">
            <a:gsLst>
              <a:gs pos="15000">
                <a:schemeClr val="tx2">
                  <a:lumMod val="10000"/>
                </a:schemeClr>
              </a:gs>
              <a:gs pos="50000">
                <a:schemeClr val="tx2">
                  <a:lumMod val="50000"/>
                </a:schemeClr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>
            <a:solidFill>
              <a:schemeClr val="tx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B/>
          </a:sp3d>
        </p:spPr>
        <p:txBody>
          <a:bodyPr wrap="none" rtlCol="0">
            <a:spAutoFit/>
          </a:bodyPr>
          <a:lstStyle/>
          <a:p>
            <a:r>
              <a:rPr lang="cs-CZ" sz="2400" dirty="0" smtClean="0"/>
              <a:t>1847</a:t>
            </a: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" name="Obrázek 6" descr="Sterilization-Room-at-Massachusetts-Homeopathic-Hospita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1600" y="476672"/>
            <a:ext cx="7572209" cy="5200192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8133534" y="195333"/>
            <a:ext cx="798617" cy="461665"/>
          </a:xfrm>
          <a:prstGeom prst="rect">
            <a:avLst/>
          </a:prstGeom>
          <a:gradFill flip="none" rotWithShape="1">
            <a:gsLst>
              <a:gs pos="15000">
                <a:schemeClr val="tx2">
                  <a:lumMod val="10000"/>
                </a:schemeClr>
              </a:gs>
              <a:gs pos="50000">
                <a:schemeClr val="tx2">
                  <a:lumMod val="50000"/>
                </a:schemeClr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>
            <a:solidFill>
              <a:schemeClr val="tx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B/>
          </a:sp3d>
        </p:spPr>
        <p:txBody>
          <a:bodyPr wrap="none" rtlCol="0">
            <a:spAutoFit/>
          </a:bodyPr>
          <a:lstStyle/>
          <a:p>
            <a:r>
              <a:rPr lang="cs-CZ" sz="2400" dirty="0" smtClean="0"/>
              <a:t>1884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2339752" y="5805264"/>
            <a:ext cx="4043094" cy="40011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B/>
          </a:sp3d>
        </p:spPr>
        <p:txBody>
          <a:bodyPr wrap="none" rtlCol="0">
            <a:spAutoFit/>
          </a:bodyPr>
          <a:lstStyle/>
          <a:p>
            <a:r>
              <a:rPr lang="cs-CZ" sz="2000" dirty="0" smtClean="0"/>
              <a:t>Massachusetts </a:t>
            </a:r>
            <a:r>
              <a:rPr lang="cs-CZ" sz="2000" dirty="0" err="1" smtClean="0"/>
              <a:t>Homeopatic</a:t>
            </a:r>
            <a:r>
              <a:rPr lang="cs-CZ" sz="2000" dirty="0" smtClean="0"/>
              <a:t> </a:t>
            </a:r>
            <a:r>
              <a:rPr lang="cs-CZ" sz="2000" dirty="0" err="1" smtClean="0"/>
              <a:t>Hospital</a:t>
            </a:r>
            <a:endParaRPr lang="cs-CZ" sz="2000" dirty="0" smtClean="0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99592" y="332656"/>
            <a:ext cx="7772400" cy="828704"/>
          </a:xfrm>
        </p:spPr>
        <p:txBody>
          <a:bodyPr/>
          <a:lstStyle/>
          <a:p>
            <a:r>
              <a:rPr lang="cs-CZ" sz="2800" dirty="0" smtClean="0"/>
              <a:t>Nemocnice Rudolfa a </a:t>
            </a:r>
            <a:r>
              <a:rPr lang="cs-CZ" sz="2800" dirty="0" err="1" smtClean="0"/>
              <a:t>Stefanie</a:t>
            </a:r>
            <a:r>
              <a:rPr lang="cs-CZ" sz="2800" dirty="0" smtClean="0"/>
              <a:t/>
            </a:r>
            <a:br>
              <a:rPr lang="cs-CZ" sz="2800" dirty="0" smtClean="0"/>
            </a:br>
            <a:r>
              <a:rPr lang="cs-CZ" sz="2800" dirty="0" smtClean="0"/>
              <a:t>v Benešově</a:t>
            </a:r>
            <a:endParaRPr lang="cs-CZ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268760"/>
            <a:ext cx="6840760" cy="4915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bdélník 4"/>
          <p:cNvSpPr/>
          <p:nvPr/>
        </p:nvSpPr>
        <p:spPr>
          <a:xfrm>
            <a:off x="3347864" y="836712"/>
            <a:ext cx="54006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cs-CZ" sz="1600" b="1" dirty="0" smtClean="0"/>
              <a:t>SBORNIK ODBORNYCH ČLANKŮ 2018</a:t>
            </a:r>
            <a:endParaRPr lang="cs-CZ" sz="16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8100392" y="260648"/>
            <a:ext cx="755335" cy="461665"/>
          </a:xfrm>
          <a:prstGeom prst="rect">
            <a:avLst/>
          </a:prstGeom>
          <a:gradFill flip="none" rotWithShape="1">
            <a:gsLst>
              <a:gs pos="15000">
                <a:schemeClr val="tx2">
                  <a:lumMod val="10000"/>
                </a:schemeClr>
              </a:gs>
              <a:gs pos="50000">
                <a:schemeClr val="tx2">
                  <a:lumMod val="50000"/>
                </a:schemeClr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>
            <a:solidFill>
              <a:schemeClr val="tx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B/>
          </a:sp3d>
        </p:spPr>
        <p:txBody>
          <a:bodyPr wrap="none" rtlCol="0">
            <a:spAutoFit/>
          </a:bodyPr>
          <a:lstStyle/>
          <a:p>
            <a:r>
              <a:rPr lang="cs-CZ" sz="2400" dirty="0" smtClean="0"/>
              <a:t>1937</a:t>
            </a: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124744"/>
            <a:ext cx="6768752" cy="4945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ovéPole 4"/>
          <p:cNvSpPr txBox="1"/>
          <p:nvPr/>
        </p:nvSpPr>
        <p:spPr>
          <a:xfrm>
            <a:off x="8061203" y="247585"/>
            <a:ext cx="755335" cy="461665"/>
          </a:xfrm>
          <a:prstGeom prst="rect">
            <a:avLst/>
          </a:prstGeom>
          <a:gradFill flip="none" rotWithShape="1">
            <a:gsLst>
              <a:gs pos="15000">
                <a:schemeClr val="tx2">
                  <a:lumMod val="10000"/>
                </a:schemeClr>
              </a:gs>
              <a:gs pos="50000">
                <a:schemeClr val="tx2">
                  <a:lumMod val="50000"/>
                </a:schemeClr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>
            <a:solidFill>
              <a:schemeClr val="tx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B/>
          </a:sp3d>
        </p:spPr>
        <p:txBody>
          <a:bodyPr wrap="none" rtlCol="0">
            <a:spAutoFit/>
          </a:bodyPr>
          <a:lstStyle/>
          <a:p>
            <a:r>
              <a:rPr lang="cs-CZ" sz="2400" dirty="0" smtClean="0"/>
              <a:t>1937</a:t>
            </a: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cs-CZ" dirty="0">
              <a:solidFill>
                <a:srgbClr val="002060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836712"/>
            <a:ext cx="7020272" cy="5207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ovéPole 10"/>
          <p:cNvSpPr txBox="1"/>
          <p:nvPr/>
        </p:nvSpPr>
        <p:spPr>
          <a:xfrm>
            <a:off x="8100392" y="260648"/>
            <a:ext cx="755335" cy="461665"/>
          </a:xfrm>
          <a:prstGeom prst="rect">
            <a:avLst/>
          </a:prstGeom>
          <a:gradFill flip="none" rotWithShape="1">
            <a:gsLst>
              <a:gs pos="15000">
                <a:schemeClr val="tx2">
                  <a:lumMod val="10000"/>
                </a:schemeClr>
              </a:gs>
              <a:gs pos="50000">
                <a:schemeClr val="tx2">
                  <a:lumMod val="50000"/>
                </a:schemeClr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>
            <a:solidFill>
              <a:schemeClr val="tx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B/>
          </a:sp3d>
        </p:spPr>
        <p:txBody>
          <a:bodyPr wrap="none" rtlCol="0">
            <a:spAutoFit/>
          </a:bodyPr>
          <a:lstStyle/>
          <a:p>
            <a:r>
              <a:rPr lang="cs-CZ" sz="2400" dirty="0" smtClean="0"/>
              <a:t>1937</a:t>
            </a: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 smtClean="0"/>
              <a:t>Poválečná léta v 								Československu</a:t>
            </a:r>
            <a:endParaRPr lang="cs-CZ" sz="3600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Sterilizace - jak se dalo a v čem se dalo</a:t>
            </a:r>
          </a:p>
          <a:p>
            <a:pPr lvl="1"/>
            <a:r>
              <a:rPr lang="cs-CZ" dirty="0" smtClean="0"/>
              <a:t>autoklávy, horkovzdušné sterilizátory (materiál a prádlo bylo občas „připečené“</a:t>
            </a:r>
          </a:p>
          <a:p>
            <a:pPr lvl="1"/>
            <a:r>
              <a:rPr lang="cs-CZ" dirty="0" smtClean="0"/>
              <a:t>v bubnech gáza, čtverce, roušky, čepice, pláště ….</a:t>
            </a:r>
          </a:p>
          <a:p>
            <a:endParaRPr lang="cs-CZ" dirty="0" smtClean="0"/>
          </a:p>
          <a:p>
            <a:r>
              <a:rPr lang="cs-CZ" dirty="0" smtClean="0"/>
              <a:t>Nástroje – sterilizace varem </a:t>
            </a:r>
          </a:p>
          <a:p>
            <a:pPr lvl="1"/>
            <a:r>
              <a:rPr lang="cs-CZ" dirty="0" smtClean="0"/>
              <a:t>Nástroje, skalpely, stříkačky, jehly, umyvadla …..</a:t>
            </a:r>
          </a:p>
          <a:p>
            <a:pPr lvl="1"/>
            <a:endParaRPr lang="cs-CZ" dirty="0" smtClean="0"/>
          </a:p>
          <a:p>
            <a:r>
              <a:rPr lang="cs-CZ" dirty="0" smtClean="0"/>
              <a:t>Obrovské objemy materiálu</a:t>
            </a:r>
          </a:p>
          <a:p>
            <a:pPr lvl="1"/>
            <a:endParaRPr lang="cs-CZ" dirty="0" smtClean="0"/>
          </a:p>
          <a:p>
            <a:pPr lvl="1"/>
            <a:endParaRPr lang="cs-CZ" dirty="0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27584" y="260648"/>
            <a:ext cx="7772400" cy="1188744"/>
          </a:xfrm>
        </p:spPr>
        <p:txBody>
          <a:bodyPr/>
          <a:lstStyle/>
          <a:p>
            <a:r>
              <a:rPr lang="cs-CZ" sz="3200" dirty="0" smtClean="0"/>
              <a:t>Poválečná léta v 	Československu</a:t>
            </a:r>
            <a:r>
              <a:rPr lang="cs-CZ" sz="3600" dirty="0" smtClean="0"/>
              <a:t/>
            </a:r>
            <a:br>
              <a:rPr lang="cs-CZ" sz="3600" dirty="0" smtClean="0"/>
            </a:br>
            <a:r>
              <a:rPr lang="cs-CZ" sz="1800" dirty="0" smtClean="0"/>
              <a:t>(vzpomínky instrumentářky </a:t>
            </a:r>
            <a:br>
              <a:rPr lang="cs-CZ" sz="1800" dirty="0" smtClean="0"/>
            </a:br>
            <a:r>
              <a:rPr lang="cs-CZ" sz="1800" dirty="0" smtClean="0"/>
              <a:t>na ortopedickém operačním sále ÚVN ve </a:t>
            </a:r>
            <a:r>
              <a:rPr lang="cs-CZ" sz="1800" dirty="0" err="1" smtClean="0"/>
              <a:t>Střešovicích</a:t>
            </a:r>
            <a:r>
              <a:rPr lang="cs-CZ" sz="1800" dirty="0" smtClean="0"/>
              <a:t>)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99592" y="1628800"/>
            <a:ext cx="7772400" cy="4788024"/>
          </a:xfrm>
        </p:spPr>
        <p:txBody>
          <a:bodyPr>
            <a:noAutofit/>
          </a:bodyPr>
          <a:lstStyle/>
          <a:p>
            <a:r>
              <a:rPr lang="cs-CZ" sz="2000" dirty="0" smtClean="0"/>
              <a:t>Nejdříve se nástroje vařily v hrnci prý jako na velké prádlo. Tak  asi do roku  1955.  Nástroje byly v hrnci v sítech. Bylo to prý strašně těžké, když se vyzvedávaly z hrnce.</a:t>
            </a:r>
          </a:p>
          <a:p>
            <a:endParaRPr lang="cs-CZ" sz="2000" dirty="0" smtClean="0"/>
          </a:p>
          <a:p>
            <a:r>
              <a:rPr lang="cs-CZ" sz="2000" dirty="0" smtClean="0"/>
              <a:t>Potom se zavedla „moderna“  parní přetlakový sterilizátor na mokro  „KRB“.  Obdélníková nádoba zabudovaná do pultu zavřená těžkým víkem na 4 šrouby nebo více podle velikosti. Uvnitř byla síta také. Velkým problémem byla manipulace se síty. Vyndávalo se to takovými háky.</a:t>
            </a:r>
          </a:p>
          <a:p>
            <a:endParaRPr lang="cs-CZ" sz="2000" dirty="0" smtClean="0"/>
          </a:p>
          <a:p>
            <a:r>
              <a:rPr lang="cs-CZ" sz="2000" dirty="0" smtClean="0"/>
              <a:t>Občas se to vysypalo a musela operace odložit a někdy i pacient  musel čekat pokud byl již otevřený, až se nástroje vysterilizují. </a:t>
            </a:r>
          </a:p>
          <a:p>
            <a:pPr lvl="1">
              <a:buNone/>
            </a:pPr>
            <a:r>
              <a:rPr lang="cs-CZ" sz="1600" dirty="0" smtClean="0"/>
              <a:t> </a:t>
            </a: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71600" y="332656"/>
            <a:ext cx="7772400" cy="914400"/>
          </a:xfrm>
        </p:spPr>
        <p:txBody>
          <a:bodyPr/>
          <a:lstStyle/>
          <a:p>
            <a:pPr algn="ctr"/>
            <a:r>
              <a:rPr lang="cs-CZ" dirty="0" smtClean="0"/>
              <a:t>Varný atmosférický sterilizátor 1941</a:t>
            </a:r>
            <a:endParaRPr lang="cs-CZ" dirty="0"/>
          </a:p>
        </p:txBody>
      </p:sp>
      <p:pic>
        <p:nvPicPr>
          <p:cNvPr id="6" name="Obrázek 5" descr="194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51920" y="1916832"/>
            <a:ext cx="2236159" cy="4365104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KRB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16016" y="404664"/>
            <a:ext cx="3110139" cy="2490589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4067944" y="3284984"/>
            <a:ext cx="4644008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 smtClean="0"/>
              <a:t>Říkalo se mu tlakový vařič tzv. KRB, uvnitř bylo síto, destilovaná voda, obsah se vytahoval 2 speciálními háky. </a:t>
            </a:r>
          </a:p>
          <a:p>
            <a:endParaRPr lang="cs-CZ" sz="2000" dirty="0" smtClean="0"/>
          </a:p>
          <a:p>
            <a:r>
              <a:rPr lang="cs-CZ" sz="2000" dirty="0" smtClean="0"/>
              <a:t>Pak se to mokré dávalo na sterilní roušku nebo se to neslo (někdy ještě kapající) na jiný sál. </a:t>
            </a:r>
          </a:p>
          <a:p>
            <a:endParaRPr lang="cs-CZ" sz="2000" dirty="0" smtClean="0"/>
          </a:p>
          <a:p>
            <a:r>
              <a:rPr lang="cs-CZ" sz="2000" dirty="0" smtClean="0"/>
              <a:t>Krby se používaly na </a:t>
            </a:r>
            <a:r>
              <a:rPr lang="cs-CZ" sz="2000" dirty="0" err="1" smtClean="0"/>
              <a:t>přísálové</a:t>
            </a:r>
            <a:r>
              <a:rPr lang="cs-CZ" sz="2000" dirty="0" smtClean="0"/>
              <a:t> sterilizaci ještě v letech 1990.</a:t>
            </a:r>
          </a:p>
        </p:txBody>
      </p:sp>
      <p:pic>
        <p:nvPicPr>
          <p:cNvPr id="7" name="Obrázek 6" descr="Výsledek obrázku pro tlakový vařič chirana">
            <a:hlinkClick r:id="rId3" tgtFrame="&quot;_blank&quot;"/>
          </p:cNvPr>
          <p:cNvPicPr/>
          <p:nvPr/>
        </p:nvPicPr>
        <p:blipFill>
          <a:blip r:embed="rId4" cstate="print"/>
          <a:srcRect t="16845" r="5660" b="21392"/>
          <a:stretch>
            <a:fillRect/>
          </a:stretch>
        </p:blipFill>
        <p:spPr bwMode="auto">
          <a:xfrm>
            <a:off x="683568" y="5805264"/>
            <a:ext cx="2664296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Obrázek 7" descr="KRB.jpe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1520" y="332656"/>
            <a:ext cx="3787981" cy="5184576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27584" y="260648"/>
            <a:ext cx="7772400" cy="1188744"/>
          </a:xfrm>
        </p:spPr>
        <p:txBody>
          <a:bodyPr/>
          <a:lstStyle/>
          <a:p>
            <a:pPr algn="ctr"/>
            <a:r>
              <a:rPr lang="cs-CZ" sz="1800" dirty="0" smtClean="0"/>
              <a:t>(vzpomínky instrumentářky </a:t>
            </a:r>
            <a:br>
              <a:rPr lang="cs-CZ" sz="1800" dirty="0" smtClean="0"/>
            </a:br>
            <a:r>
              <a:rPr lang="cs-CZ" sz="1800" dirty="0" smtClean="0"/>
              <a:t>na ortopedickém operačním sále ÚVN ve </a:t>
            </a:r>
            <a:r>
              <a:rPr lang="cs-CZ" sz="1800" dirty="0" err="1" smtClean="0"/>
              <a:t>Střešovicích</a:t>
            </a:r>
            <a:r>
              <a:rPr lang="cs-CZ" sz="1800" dirty="0" smtClean="0"/>
              <a:t>)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99592" y="1556792"/>
            <a:ext cx="7772400" cy="4139952"/>
          </a:xfrm>
        </p:spPr>
        <p:txBody>
          <a:bodyPr>
            <a:noAutofit/>
          </a:bodyPr>
          <a:lstStyle/>
          <a:p>
            <a:r>
              <a:rPr lang="cs-CZ" sz="2400" dirty="0" smtClean="0"/>
              <a:t>Originální  „</a:t>
            </a:r>
            <a:r>
              <a:rPr lang="cs-CZ" sz="2400" dirty="0" err="1" smtClean="0"/>
              <a:t>flash</a:t>
            </a:r>
            <a:r>
              <a:rPr lang="cs-CZ" sz="2400" dirty="0" smtClean="0"/>
              <a:t> sterilizace“</a:t>
            </a:r>
          </a:p>
          <a:p>
            <a:endParaRPr lang="cs-CZ" sz="2000" dirty="0" smtClean="0"/>
          </a:p>
          <a:p>
            <a:r>
              <a:rPr lang="cs-CZ" sz="2000" dirty="0" smtClean="0"/>
              <a:t>Když spadl nástroj při operaci a nebyl jiný náhradní sterilní , tak zřízenec vzal lavor, který tam pro takové případy byl již k dispozici a nalil  do něho  trochu alkoholu 70 % . Nástroj nemusel být úplně potopený. </a:t>
            </a:r>
          </a:p>
          <a:p>
            <a:endParaRPr lang="cs-CZ" sz="2000" dirty="0" smtClean="0"/>
          </a:p>
          <a:p>
            <a:r>
              <a:rPr lang="cs-CZ" sz="2000" dirty="0" smtClean="0"/>
              <a:t>Alkohol se zapálil a sterilními podávkami se z hořícího alkoholu vyndal ještě hořící nástroj. Když dohořel, tak se opláchl fyziologickým roztokem a pokračovalo se v operaci </a:t>
            </a:r>
          </a:p>
          <a:p>
            <a:pPr lvl="1"/>
            <a:r>
              <a:rPr lang="cs-CZ" sz="1600" dirty="0" smtClean="0"/>
              <a:t>V té době bylo nástrojů málo, navíc někteří operatéři byli zvyklí na ty „své“ a nechtěli jiné. Některé nástroje se vyráběli „na koleně“ v ZVVZ Milevsko.) </a:t>
            </a: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AutoShape 4" descr="Výsledek obrázku pro injekční stříkačky recor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030" name="Picture 6" descr="Výsledek obrázku pro injekční stříkačky record"/>
          <p:cNvPicPr>
            <a:picLocks noChangeAspect="1" noChangeArrowheads="1"/>
          </p:cNvPicPr>
          <p:nvPr/>
        </p:nvPicPr>
        <p:blipFill>
          <a:blip r:embed="rId2" cstate="print"/>
          <a:srcRect t="8566" b="7911"/>
          <a:stretch>
            <a:fillRect/>
          </a:stretch>
        </p:blipFill>
        <p:spPr bwMode="auto">
          <a:xfrm>
            <a:off x="5364088" y="2060848"/>
            <a:ext cx="3024336" cy="1897198"/>
          </a:xfrm>
          <a:prstGeom prst="rect">
            <a:avLst/>
          </a:prstGeom>
          <a:noFill/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914400" y="512064"/>
            <a:ext cx="7978080" cy="914400"/>
          </a:xfrm>
        </p:spPr>
        <p:txBody>
          <a:bodyPr/>
          <a:lstStyle/>
          <a:p>
            <a:r>
              <a:rPr lang="cs-CZ" sz="3200" dirty="0" smtClean="0"/>
              <a:t>Sterilizace varem</a:t>
            </a:r>
            <a:br>
              <a:rPr lang="cs-CZ" sz="3200" dirty="0" smtClean="0"/>
            </a:br>
            <a:r>
              <a:rPr lang="cs-CZ" sz="2400" dirty="0" smtClean="0"/>
              <a:t>injekčních stříkaček, jehel, skalpelů, pinzet ...</a:t>
            </a:r>
            <a:endParaRPr lang="cs-CZ" sz="3200" dirty="0"/>
          </a:p>
        </p:txBody>
      </p:sp>
      <p:pic>
        <p:nvPicPr>
          <p:cNvPr id="6146" name="Picture 2" descr="Výsledek obrázku pro syringe histor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2204864"/>
            <a:ext cx="4343400" cy="3362326"/>
          </a:xfrm>
          <a:prstGeom prst="rect">
            <a:avLst/>
          </a:prstGeom>
          <a:noFill/>
        </p:spPr>
      </p:pic>
      <p:pic>
        <p:nvPicPr>
          <p:cNvPr id="6148" name="Picture 4" descr="Výsledek obrázku pro syringe history"/>
          <p:cNvPicPr>
            <a:picLocks noChangeAspect="1" noChangeArrowheads="1"/>
          </p:cNvPicPr>
          <p:nvPr/>
        </p:nvPicPr>
        <p:blipFill>
          <a:blip r:embed="rId4" cstate="print"/>
          <a:srcRect l="6706" t="18515" r="7041" b="13373"/>
          <a:stretch>
            <a:fillRect/>
          </a:stretch>
        </p:blipFill>
        <p:spPr bwMode="auto">
          <a:xfrm>
            <a:off x="5364088" y="4509120"/>
            <a:ext cx="2952328" cy="1747296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Louis Pasteur </a:t>
            </a:r>
            <a:br>
              <a:rPr lang="cs-CZ" dirty="0" smtClean="0"/>
            </a:br>
            <a:r>
              <a:rPr lang="cs-CZ" sz="2400" dirty="0" smtClean="0"/>
              <a:t>1822 - 1895</a:t>
            </a:r>
            <a:r>
              <a:rPr lang="cs-CZ" sz="4400" dirty="0" smtClean="0"/>
              <a:t/>
            </a:r>
            <a:br>
              <a:rPr lang="cs-CZ" sz="4400" dirty="0" smtClean="0"/>
            </a:br>
            <a:endParaRPr lang="cs-CZ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2915816" y="2060848"/>
            <a:ext cx="5688632" cy="2304256"/>
          </a:xfrm>
        </p:spPr>
        <p:txBody>
          <a:bodyPr>
            <a:normAutofit lnSpcReduction="10000"/>
          </a:bodyPr>
          <a:lstStyle/>
          <a:p>
            <a:r>
              <a:rPr lang="cs-CZ" dirty="0" smtClean="0"/>
              <a:t>V roce 1862 francouzský chemik a mikrobiolog Louis Pasteur zveřejňuje své poznatky o tom, jak choroboplodné zárodky způsobují infekční onemocnění.</a:t>
            </a:r>
            <a:endParaRPr lang="cs-CZ" dirty="0"/>
          </a:p>
        </p:txBody>
      </p:sp>
      <p:sp>
        <p:nvSpPr>
          <p:cNvPr id="16386" name="AutoShape 2" descr="Výsledek obrázku pro Louis Pasteur"/>
          <p:cNvSpPr>
            <a:spLocks noChangeAspect="1" noChangeArrowheads="1"/>
          </p:cNvSpPr>
          <p:nvPr/>
        </p:nvSpPr>
        <p:spPr bwMode="auto">
          <a:xfrm>
            <a:off x="155575" y="-846138"/>
            <a:ext cx="1181100" cy="17716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6388" name="Picture 4" descr="Výsledek obrázku pro Louis Pasteu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2060848"/>
            <a:ext cx="1512168" cy="2264892"/>
          </a:xfrm>
          <a:prstGeom prst="rect">
            <a:avLst/>
          </a:prstGeom>
          <a:noFill/>
        </p:spPr>
      </p:pic>
      <p:sp>
        <p:nvSpPr>
          <p:cNvPr id="7" name="Obdélník 6"/>
          <p:cNvSpPr/>
          <p:nvPr/>
        </p:nvSpPr>
        <p:spPr>
          <a:xfrm>
            <a:off x="1043608" y="4437112"/>
            <a:ext cx="741682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/>
              <a:t>Ochrana před kvašením, tzv. pasterizaci (tepelná sterilizace potravinářských produktů), když v roce 1865 zjistil, že příčinou kysnutí vína jsou mikroorganismy, které však při teplotě 60°C hynou .</a:t>
            </a: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1043608" y="5373216"/>
            <a:ext cx="76683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/>
              <a:t>Léčivé sérum proti vzteklině a provedl úspěšná očkování – roku 1885 poprvé zachránil před jistou smrtí člověka, později stejným způsobem vyléčil na 350 lidí</a:t>
            </a:r>
            <a:endParaRPr lang="cs-CZ" dirty="0"/>
          </a:p>
        </p:txBody>
      </p:sp>
      <p:sp>
        <p:nvSpPr>
          <p:cNvPr id="9" name="TextovéPole 8"/>
          <p:cNvSpPr txBox="1"/>
          <p:nvPr/>
        </p:nvSpPr>
        <p:spPr>
          <a:xfrm>
            <a:off x="7956376" y="332656"/>
            <a:ext cx="794192" cy="461665"/>
          </a:xfrm>
          <a:prstGeom prst="rect">
            <a:avLst/>
          </a:prstGeom>
          <a:gradFill flip="none" rotWithShape="1">
            <a:gsLst>
              <a:gs pos="15000">
                <a:schemeClr val="tx2">
                  <a:lumMod val="10000"/>
                </a:schemeClr>
              </a:gs>
              <a:gs pos="50000">
                <a:schemeClr val="tx2">
                  <a:lumMod val="50000"/>
                </a:schemeClr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>
            <a:solidFill>
              <a:schemeClr val="tx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B/>
          </a:sp3d>
        </p:spPr>
        <p:txBody>
          <a:bodyPr wrap="none" rtlCol="0">
            <a:spAutoFit/>
          </a:bodyPr>
          <a:lstStyle/>
          <a:p>
            <a:r>
              <a:rPr lang="cs-CZ" sz="2400" dirty="0" smtClean="0"/>
              <a:t>1862</a:t>
            </a: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C:\Users\pavel\Desktop\Sterilizace\P1012263.JPG"/>
          <p:cNvPicPr>
            <a:picLocks noChangeAspect="1" noChangeArrowheads="1"/>
          </p:cNvPicPr>
          <p:nvPr/>
        </p:nvPicPr>
        <p:blipFill>
          <a:blip r:embed="rId2" cstate="print"/>
          <a:srcRect l="13596" t="17412" r="24372" b="24546"/>
          <a:stretch>
            <a:fillRect/>
          </a:stretch>
        </p:blipFill>
        <p:spPr bwMode="auto">
          <a:xfrm>
            <a:off x="323528" y="542364"/>
            <a:ext cx="3600400" cy="2526596"/>
          </a:xfrm>
          <a:prstGeom prst="rect">
            <a:avLst/>
          </a:prstGeom>
          <a:noFill/>
        </p:spPr>
      </p:pic>
      <p:pic>
        <p:nvPicPr>
          <p:cNvPr id="5122" name="Picture 2" descr="Výsledek obrázku pro doza na sterilní nástroje"/>
          <p:cNvPicPr>
            <a:picLocks noChangeAspect="1" noChangeArrowheads="1"/>
          </p:cNvPicPr>
          <p:nvPr/>
        </p:nvPicPr>
        <p:blipFill>
          <a:blip r:embed="rId3" cstate="print"/>
          <a:srcRect t="21575" r="2904" b="27026"/>
          <a:stretch>
            <a:fillRect/>
          </a:stretch>
        </p:blipFill>
        <p:spPr bwMode="auto">
          <a:xfrm>
            <a:off x="1547664" y="3429000"/>
            <a:ext cx="3811479" cy="1512168"/>
          </a:xfrm>
          <a:prstGeom prst="rect">
            <a:avLst/>
          </a:prstGeom>
          <a:noFill/>
        </p:spPr>
      </p:pic>
      <p:pic>
        <p:nvPicPr>
          <p:cNvPr id="43012" name="Picture 4" descr="C:\Users\pavel\Desktop\Sterilizace\s-l225.jpg"/>
          <p:cNvPicPr>
            <a:picLocks noChangeAspect="1" noChangeArrowheads="1"/>
          </p:cNvPicPr>
          <p:nvPr/>
        </p:nvPicPr>
        <p:blipFill>
          <a:blip r:embed="rId4" cstate="print"/>
          <a:srcRect l="12271" t="8257" r="11036" b="9173"/>
          <a:stretch>
            <a:fillRect/>
          </a:stretch>
        </p:blipFill>
        <p:spPr bwMode="auto">
          <a:xfrm>
            <a:off x="611560" y="4365104"/>
            <a:ext cx="1800200" cy="1440160"/>
          </a:xfrm>
          <a:prstGeom prst="rect">
            <a:avLst/>
          </a:prstGeom>
          <a:noFill/>
        </p:spPr>
      </p:pic>
      <p:pic>
        <p:nvPicPr>
          <p:cNvPr id="5123" name="Picture 3" descr="C:\Users\pavel\Desktop\Sterilizace\27a83959-8793-4144-87e7-b3ebebf37826.jpg"/>
          <p:cNvPicPr>
            <a:picLocks noChangeAspect="1" noChangeArrowheads="1"/>
          </p:cNvPicPr>
          <p:nvPr/>
        </p:nvPicPr>
        <p:blipFill>
          <a:blip r:embed="rId5" cstate="print"/>
          <a:srcRect l="4350" t="16386" r="4000" b="23135"/>
          <a:stretch>
            <a:fillRect/>
          </a:stretch>
        </p:blipFill>
        <p:spPr bwMode="auto">
          <a:xfrm>
            <a:off x="5148064" y="4581128"/>
            <a:ext cx="3491880" cy="1728192"/>
          </a:xfrm>
          <a:prstGeom prst="rect">
            <a:avLst/>
          </a:prstGeom>
          <a:noFill/>
        </p:spPr>
      </p:pic>
      <p:pic>
        <p:nvPicPr>
          <p:cNvPr id="5125" name="Picture 5" descr="C:\Users\pavel\Desktop\Sterilizace\s-l1600.jpg"/>
          <p:cNvPicPr>
            <a:picLocks noChangeAspect="1" noChangeArrowheads="1"/>
          </p:cNvPicPr>
          <p:nvPr/>
        </p:nvPicPr>
        <p:blipFill>
          <a:blip r:embed="rId6" cstate="print"/>
          <a:srcRect l="5469" t="4861" r="5212" b="27086"/>
          <a:stretch>
            <a:fillRect/>
          </a:stretch>
        </p:blipFill>
        <p:spPr bwMode="auto">
          <a:xfrm>
            <a:off x="4139952" y="404664"/>
            <a:ext cx="3528392" cy="2016224"/>
          </a:xfrm>
          <a:prstGeom prst="rect">
            <a:avLst/>
          </a:prstGeom>
          <a:noFill/>
        </p:spPr>
      </p:pic>
      <p:pic>
        <p:nvPicPr>
          <p:cNvPr id="5124" name="Picture 4" descr="C:\Users\pavel\Desktop\Sterilizace\s-l1600 b.jpg"/>
          <p:cNvPicPr>
            <a:picLocks noChangeAspect="1" noChangeArrowheads="1"/>
          </p:cNvPicPr>
          <p:nvPr/>
        </p:nvPicPr>
        <p:blipFill>
          <a:blip r:embed="rId7" cstate="print"/>
          <a:srcRect l="10570" t="11275" r="11210"/>
          <a:stretch>
            <a:fillRect/>
          </a:stretch>
        </p:blipFill>
        <p:spPr bwMode="auto">
          <a:xfrm>
            <a:off x="6156176" y="1988840"/>
            <a:ext cx="2664296" cy="2266603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Přelom rok 1972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Používání vařičů (</a:t>
            </a:r>
            <a:r>
              <a:rPr lang="cs-CZ" dirty="0" err="1" smtClean="0"/>
              <a:t>atmosferických</a:t>
            </a:r>
            <a:r>
              <a:rPr lang="cs-CZ" dirty="0" smtClean="0"/>
              <a:t>) bylo označeno za nepřípustné (viz Metodický návod MZ z roku 1972). </a:t>
            </a:r>
          </a:p>
          <a:p>
            <a:pPr>
              <a:buNone/>
            </a:pPr>
            <a:endParaRPr lang="cs-CZ" dirty="0" smtClean="0"/>
          </a:p>
          <a:p>
            <a:r>
              <a:rPr lang="cs-CZ" dirty="0" smtClean="0"/>
              <a:t>Ordinace se začaly vybavovat většinou horkovzdušným sterilizátorem.</a:t>
            </a:r>
          </a:p>
          <a:p>
            <a:endParaRPr lang="cs-CZ" dirty="0" smtClean="0"/>
          </a:p>
          <a:p>
            <a:r>
              <a:rPr lang="cs-CZ" dirty="0" smtClean="0"/>
              <a:t>Na sálech přetrvávaly tlakové vařiče „KRB“.</a:t>
            </a:r>
            <a:endParaRPr lang="cs-CZ" dirty="0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99592" y="404664"/>
            <a:ext cx="7772400" cy="6012160"/>
          </a:xfrm>
        </p:spPr>
        <p:txBody>
          <a:bodyPr/>
          <a:lstStyle/>
          <a:p>
            <a:r>
              <a:rPr lang="cs-CZ" dirty="0" smtClean="0"/>
              <a:t>Začaly se používat celoskleněné stříkačky a kovové  jehly.</a:t>
            </a:r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pPr lvl="1"/>
            <a:r>
              <a:rPr lang="cs-CZ" dirty="0" smtClean="0"/>
              <a:t>Horkovzdušné sterilizátory ničily stříkačky typu kov-sklo</a:t>
            </a:r>
          </a:p>
          <a:p>
            <a:pPr lvl="1"/>
            <a:endParaRPr lang="cs-CZ" dirty="0" smtClean="0"/>
          </a:p>
          <a:p>
            <a:r>
              <a:rPr lang="cs-CZ" dirty="0" smtClean="0"/>
              <a:t>Cca od roku 1975 jednorázové </a:t>
            </a:r>
            <a:r>
              <a:rPr lang="cs-CZ" dirty="0" err="1" smtClean="0"/>
              <a:t>inj</a:t>
            </a:r>
            <a:r>
              <a:rPr lang="cs-CZ" dirty="0" smtClean="0"/>
              <a:t>. stříkačky a jehly.</a:t>
            </a:r>
          </a:p>
          <a:p>
            <a:endParaRPr lang="cs-CZ" dirty="0" smtClean="0"/>
          </a:p>
          <a:p>
            <a:pPr lvl="1"/>
            <a:endParaRPr lang="cs-CZ" dirty="0"/>
          </a:p>
        </p:txBody>
      </p:sp>
      <p:pic>
        <p:nvPicPr>
          <p:cNvPr id="44034" name="Picture 2" descr="C:\Users\pavel\Desktop\Sterilizace\img_1002250_1--www_1000.jpg"/>
          <p:cNvPicPr>
            <a:picLocks noChangeAspect="1" noChangeArrowheads="1"/>
          </p:cNvPicPr>
          <p:nvPr/>
        </p:nvPicPr>
        <p:blipFill>
          <a:blip r:embed="rId2" cstate="print"/>
          <a:srcRect t="30600" b="32806"/>
          <a:stretch>
            <a:fillRect/>
          </a:stretch>
        </p:blipFill>
        <p:spPr bwMode="auto">
          <a:xfrm>
            <a:off x="4860032" y="1556792"/>
            <a:ext cx="3312368" cy="1212114"/>
          </a:xfrm>
          <a:prstGeom prst="rect">
            <a:avLst/>
          </a:prstGeom>
          <a:noFill/>
        </p:spPr>
      </p:pic>
      <p:pic>
        <p:nvPicPr>
          <p:cNvPr id="4" name="Picture 2" descr="C:\Users\pavel\Desktop\Sterilizace\XpEBoAH.jpg"/>
          <p:cNvPicPr>
            <a:picLocks noChangeAspect="1" noChangeArrowheads="1"/>
          </p:cNvPicPr>
          <p:nvPr/>
        </p:nvPicPr>
        <p:blipFill>
          <a:blip r:embed="rId3" cstate="print"/>
          <a:srcRect t="24526" b="39800"/>
          <a:stretch>
            <a:fillRect/>
          </a:stretch>
        </p:blipFill>
        <p:spPr bwMode="auto">
          <a:xfrm>
            <a:off x="611560" y="1628800"/>
            <a:ext cx="3528392" cy="944956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899592" y="404664"/>
            <a:ext cx="7772400" cy="6012160"/>
          </a:xfrm>
        </p:spPr>
        <p:txBody>
          <a:bodyPr>
            <a:normAutofit/>
          </a:bodyPr>
          <a:lstStyle/>
          <a:p>
            <a:r>
              <a:rPr lang="cs-CZ" dirty="0" smtClean="0"/>
              <a:t>1975 - první centrální sterilizace v Československu</a:t>
            </a:r>
          </a:p>
          <a:p>
            <a:pPr lvl="1"/>
            <a:r>
              <a:rPr lang="cs-CZ" dirty="0" smtClean="0"/>
              <a:t>nová nemocnice v Mostě – výkladní skříň socialistického zdravotnictví</a:t>
            </a:r>
          </a:p>
          <a:p>
            <a:endParaRPr lang="cs-CZ" dirty="0" smtClean="0"/>
          </a:p>
          <a:p>
            <a:r>
              <a:rPr lang="cs-CZ" dirty="0" smtClean="0"/>
              <a:t>1975 - 1980 – rozvoj balení do </a:t>
            </a:r>
            <a:r>
              <a:rPr lang="cs-CZ" dirty="0" err="1" smtClean="0"/>
              <a:t>Lukasteriku</a:t>
            </a:r>
            <a:r>
              <a:rPr lang="cs-CZ" dirty="0" smtClean="0"/>
              <a:t> /sáčky, archy/</a:t>
            </a:r>
          </a:p>
          <a:p>
            <a:pPr lvl="1"/>
            <a:r>
              <a:rPr lang="cs-CZ" dirty="0" err="1" smtClean="0"/>
              <a:t>materíálů</a:t>
            </a:r>
            <a:r>
              <a:rPr lang="cs-CZ" dirty="0" smtClean="0"/>
              <a:t>, textilu, „napichování“</a:t>
            </a:r>
          </a:p>
          <a:p>
            <a:endParaRPr lang="cs-CZ" dirty="0" smtClean="0"/>
          </a:p>
          <a:p>
            <a:r>
              <a:rPr lang="cs-CZ" dirty="0" smtClean="0"/>
              <a:t>1980 – využívání sterilizace etylenoxidem</a:t>
            </a:r>
          </a:p>
          <a:p>
            <a:pPr lvl="1"/>
            <a:r>
              <a:rPr lang="cs-CZ" dirty="0" smtClean="0"/>
              <a:t>vzhledem k stále častější </a:t>
            </a:r>
            <a:r>
              <a:rPr lang="cs-CZ" dirty="0" err="1" smtClean="0"/>
              <a:t>resterilizaci</a:t>
            </a:r>
            <a:r>
              <a:rPr lang="cs-CZ" dirty="0" smtClean="0"/>
              <a:t> termolabilních materiálů a nástrojů</a:t>
            </a:r>
            <a:endParaRPr lang="cs-CZ" dirty="0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 smtClean="0"/>
          </a:p>
          <a:p>
            <a:r>
              <a:rPr lang="cs-CZ" dirty="0" smtClean="0"/>
              <a:t>1986 – rozvoj využívání formaldehydové sterilizace </a:t>
            </a:r>
          </a:p>
          <a:p>
            <a:pPr lvl="1"/>
            <a:r>
              <a:rPr lang="cs-CZ" dirty="0" smtClean="0"/>
              <a:t>Pro nástroje s termolabilními součástkami, optikou, elektronikou apod.</a:t>
            </a:r>
          </a:p>
          <a:p>
            <a:endParaRPr lang="cs-CZ" dirty="0" smtClean="0"/>
          </a:p>
          <a:p>
            <a:r>
              <a:rPr lang="cs-CZ" dirty="0" smtClean="0"/>
              <a:t>1993 - </a:t>
            </a:r>
            <a:r>
              <a:rPr lang="cs-CZ" dirty="0" err="1" smtClean="0"/>
              <a:t>Sterrad</a:t>
            </a:r>
            <a:r>
              <a:rPr lang="cs-CZ" dirty="0" smtClean="0"/>
              <a:t> sterilizátor, plazmový sterilizační systém</a:t>
            </a:r>
            <a:endParaRPr lang="cs-CZ" dirty="0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idx="1"/>
          </p:nvPr>
        </p:nvSpPr>
        <p:spPr>
          <a:xfrm>
            <a:off x="611560" y="2348880"/>
            <a:ext cx="8352928" cy="3312368"/>
          </a:xfrm>
        </p:spPr>
        <p:txBody>
          <a:bodyPr>
            <a:normAutofit/>
          </a:bodyPr>
          <a:lstStyle/>
          <a:p>
            <a:endParaRPr lang="cs-CZ" sz="2400" i="1" dirty="0"/>
          </a:p>
        </p:txBody>
      </p:sp>
      <p:sp>
        <p:nvSpPr>
          <p:cNvPr id="5" name="TextovéPole 4"/>
          <p:cNvSpPr txBox="1"/>
          <p:nvPr/>
        </p:nvSpPr>
        <p:spPr>
          <a:xfrm>
            <a:off x="2411760" y="548680"/>
            <a:ext cx="5250155" cy="646331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B/>
          </a:sp3d>
        </p:spPr>
        <p:txBody>
          <a:bodyPr wrap="none" rtlCol="0">
            <a:spAutoFit/>
          </a:bodyPr>
          <a:lstStyle/>
          <a:p>
            <a:r>
              <a:rPr lang="cs-CZ" sz="3600" dirty="0" smtClean="0">
                <a:latin typeface="+mj-lt"/>
              </a:rPr>
              <a:t>Děkuji za pozornost.</a:t>
            </a: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Joseph</a:t>
            </a:r>
            <a:r>
              <a:rPr lang="cs-CZ" dirty="0" smtClean="0"/>
              <a:t> </a:t>
            </a:r>
            <a:r>
              <a:rPr lang="cs-CZ" dirty="0" err="1" smtClean="0"/>
              <a:t>Lister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sz="2400" dirty="0" smtClean="0"/>
              <a:t>1827 - 1921</a:t>
            </a:r>
            <a:endParaRPr lang="cs-CZ" dirty="0"/>
          </a:p>
        </p:txBody>
      </p:sp>
      <p:sp>
        <p:nvSpPr>
          <p:cNvPr id="6" name="Obdélník 5"/>
          <p:cNvSpPr/>
          <p:nvPr/>
        </p:nvSpPr>
        <p:spPr>
          <a:xfrm>
            <a:off x="3779912" y="2276872"/>
            <a:ext cx="4896544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dirty="0" smtClean="0"/>
              <a:t>Anglický lékař, v roce 1867 snížil úmrtnost svých pacientů pomocí spreje s </a:t>
            </a:r>
            <a:r>
              <a:rPr lang="cs-CZ" sz="2800" dirty="0" err="1" smtClean="0"/>
              <a:t>karbolickým</a:t>
            </a:r>
            <a:r>
              <a:rPr lang="cs-CZ" sz="2800" dirty="0" smtClean="0"/>
              <a:t> roztokem, který používal v raně, na předmětech v kontaktu s ranou a na rukou, včetně rozprašování do </a:t>
            </a:r>
            <a:r>
              <a:rPr lang="cs-CZ" sz="2800" dirty="0" err="1" smtClean="0"/>
              <a:t>ovduší</a:t>
            </a:r>
            <a:r>
              <a:rPr lang="cs-CZ" sz="2800" dirty="0" smtClean="0"/>
              <a:t>. </a:t>
            </a:r>
            <a:endParaRPr lang="cs-CZ" sz="2800" dirty="0"/>
          </a:p>
        </p:txBody>
      </p:sp>
      <p:sp>
        <p:nvSpPr>
          <p:cNvPr id="17410" name="AutoShape 2" descr="Související obráze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7412" name="Picture 4" descr="Související obráze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988840"/>
            <a:ext cx="2143125" cy="2886076"/>
          </a:xfrm>
          <a:prstGeom prst="rect">
            <a:avLst/>
          </a:prstGeom>
          <a:noFill/>
        </p:spPr>
      </p:pic>
      <p:sp>
        <p:nvSpPr>
          <p:cNvPr id="7" name="TextovéPole 6"/>
          <p:cNvSpPr txBox="1"/>
          <p:nvPr/>
        </p:nvSpPr>
        <p:spPr>
          <a:xfrm>
            <a:off x="8020392" y="294436"/>
            <a:ext cx="764055" cy="461665"/>
          </a:xfrm>
          <a:prstGeom prst="rect">
            <a:avLst/>
          </a:prstGeom>
          <a:gradFill flip="none" rotWithShape="1">
            <a:gsLst>
              <a:gs pos="15000">
                <a:schemeClr val="tx2">
                  <a:lumMod val="10000"/>
                </a:schemeClr>
              </a:gs>
              <a:gs pos="50000">
                <a:schemeClr val="tx2">
                  <a:lumMod val="50000"/>
                </a:schemeClr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>
            <a:solidFill>
              <a:schemeClr val="tx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B/>
          </a:sp3d>
        </p:spPr>
        <p:txBody>
          <a:bodyPr wrap="none" rtlCol="0">
            <a:spAutoFit/>
          </a:bodyPr>
          <a:lstStyle/>
          <a:p>
            <a:r>
              <a:rPr lang="cs-CZ" sz="2400" dirty="0" smtClean="0"/>
              <a:t>1867</a:t>
            </a: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971600" y="404664"/>
            <a:ext cx="7772400" cy="914400"/>
          </a:xfrm>
        </p:spPr>
        <p:txBody>
          <a:bodyPr/>
          <a:lstStyle/>
          <a:p>
            <a:r>
              <a:rPr lang="cs-CZ" dirty="0" err="1" smtClean="0"/>
              <a:t>Listerův</a:t>
            </a:r>
            <a:r>
              <a:rPr lang="cs-CZ" dirty="0" smtClean="0"/>
              <a:t> antiseptický rozprašovač </a:t>
            </a:r>
            <a:endParaRPr lang="cs-CZ" dirty="0"/>
          </a:p>
        </p:txBody>
      </p:sp>
      <p:pic>
        <p:nvPicPr>
          <p:cNvPr id="22530" name="Picture 2" descr="https://i2.wp.com/brnskll.com/wp-content/uploads/2010/03/spray.jpg?ssl=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2204864"/>
            <a:ext cx="2476146" cy="3744416"/>
          </a:xfrm>
          <a:prstGeom prst="rect">
            <a:avLst/>
          </a:prstGeom>
          <a:noFill/>
        </p:spPr>
      </p:pic>
      <p:sp>
        <p:nvSpPr>
          <p:cNvPr id="17410" name="AutoShape 2" descr="Související obráze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4283968" y="177281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i="1" dirty="0" smtClean="0"/>
              <a:t>Kyselina karbolová (</a:t>
            </a:r>
            <a:r>
              <a:rPr lang="cs-CZ" dirty="0" smtClean="0"/>
              <a:t>hydroxybenzen, </a:t>
            </a:r>
            <a:r>
              <a:rPr lang="cs-CZ" i="1" dirty="0" smtClean="0"/>
              <a:t>karbol</a:t>
            </a:r>
            <a:r>
              <a:rPr lang="cs-CZ" dirty="0" smtClean="0"/>
              <a:t>, </a:t>
            </a:r>
            <a:r>
              <a:rPr lang="cs-CZ" dirty="0" err="1" smtClean="0"/>
              <a:t>benzenol</a:t>
            </a:r>
            <a:r>
              <a:rPr lang="cs-CZ" dirty="0" smtClean="0"/>
              <a:t>, fenol)</a:t>
            </a:r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2924944"/>
            <a:ext cx="3333267" cy="2453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Obdélník 8"/>
          <p:cNvSpPr/>
          <p:nvPr/>
        </p:nvSpPr>
        <p:spPr>
          <a:xfrm>
            <a:off x="4067944" y="5373216"/>
            <a:ext cx="446449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dirty="0" err="1" smtClean="0"/>
              <a:t>Listerův</a:t>
            </a:r>
            <a:r>
              <a:rPr lang="cs-CZ" sz="1400" dirty="0" smtClean="0"/>
              <a:t> rozprašovač kyseliny </a:t>
            </a:r>
            <a:r>
              <a:rPr lang="cs-CZ" sz="1400" dirty="0" err="1" smtClean="0"/>
              <a:t>karbolove</a:t>
            </a:r>
            <a:r>
              <a:rPr lang="cs-CZ" sz="1400" dirty="0" smtClean="0"/>
              <a:t> pro antisepsi v chirurgii, kolem 1880 (ze </a:t>
            </a:r>
            <a:r>
              <a:rPr lang="cs-CZ" sz="1400" dirty="0" err="1" smtClean="0"/>
              <a:t>sbirky</a:t>
            </a:r>
            <a:r>
              <a:rPr lang="cs-CZ" sz="1400" dirty="0" smtClean="0"/>
              <a:t> prof. MUDr. J. Zemana,</a:t>
            </a:r>
          </a:p>
          <a:p>
            <a:r>
              <a:rPr lang="cs-CZ" sz="1400" dirty="0" smtClean="0"/>
              <a:t>DrSc., přednosty Kliniky </a:t>
            </a:r>
            <a:r>
              <a:rPr lang="cs-CZ" sz="1400" dirty="0" err="1" smtClean="0"/>
              <a:t>dětskeho</a:t>
            </a:r>
            <a:r>
              <a:rPr lang="cs-CZ" sz="1400" dirty="0" smtClean="0"/>
              <a:t> a </a:t>
            </a:r>
            <a:r>
              <a:rPr lang="cs-CZ" sz="1400" dirty="0" err="1" smtClean="0"/>
              <a:t>dorostoveho</a:t>
            </a:r>
            <a:r>
              <a:rPr lang="cs-CZ" sz="1400" dirty="0" smtClean="0"/>
              <a:t> </a:t>
            </a:r>
            <a:r>
              <a:rPr lang="cs-CZ" sz="1400" dirty="0" err="1" smtClean="0"/>
              <a:t>lekařstvi</a:t>
            </a:r>
            <a:r>
              <a:rPr lang="cs-CZ" sz="1400" dirty="0" smtClean="0"/>
              <a:t> 1. LF UK a VFN)</a:t>
            </a:r>
            <a:endParaRPr lang="cs-CZ" sz="1400" dirty="0"/>
          </a:p>
        </p:txBody>
      </p:sp>
      <p:sp>
        <p:nvSpPr>
          <p:cNvPr id="10" name="TextovéPole 9"/>
          <p:cNvSpPr txBox="1"/>
          <p:nvPr/>
        </p:nvSpPr>
        <p:spPr>
          <a:xfrm>
            <a:off x="8020392" y="294436"/>
            <a:ext cx="767261" cy="461665"/>
          </a:xfrm>
          <a:prstGeom prst="rect">
            <a:avLst/>
          </a:prstGeom>
          <a:gradFill flip="none" rotWithShape="1">
            <a:gsLst>
              <a:gs pos="15000">
                <a:schemeClr val="tx2">
                  <a:lumMod val="10000"/>
                </a:schemeClr>
              </a:gs>
              <a:gs pos="50000">
                <a:schemeClr val="tx2">
                  <a:lumMod val="50000"/>
                </a:schemeClr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>
            <a:solidFill>
              <a:schemeClr val="tx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B/>
          </a:sp3d>
        </p:spPr>
        <p:txBody>
          <a:bodyPr wrap="none" rtlCol="0">
            <a:spAutoFit/>
          </a:bodyPr>
          <a:lstStyle/>
          <a:p>
            <a:r>
              <a:rPr lang="cs-CZ" sz="2400" dirty="0" smtClean="0"/>
              <a:t>1967</a:t>
            </a: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2770" name="Picture 2" descr="http://www.royalcollege.ca/rcsite/images/about/history/sterilizer-9970370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340768"/>
            <a:ext cx="3810000" cy="4286250"/>
          </a:xfrm>
          <a:prstGeom prst="rect">
            <a:avLst/>
          </a:prstGeom>
          <a:noFill/>
        </p:spPr>
      </p:pic>
      <p:sp>
        <p:nvSpPr>
          <p:cNvPr id="4" name="Obdélník 3"/>
          <p:cNvSpPr/>
          <p:nvPr/>
        </p:nvSpPr>
        <p:spPr>
          <a:xfrm>
            <a:off x="5076056" y="2996952"/>
            <a:ext cx="30963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dirty="0" smtClean="0"/>
              <a:t>Dóza na nakládání nástrojů do </a:t>
            </a:r>
          </a:p>
          <a:p>
            <a:r>
              <a:rPr lang="cs-CZ" sz="2400" dirty="0" err="1" smtClean="0"/>
              <a:t>kys</a:t>
            </a:r>
            <a:r>
              <a:rPr lang="cs-CZ" sz="2400" dirty="0" smtClean="0"/>
              <a:t>. karbolové</a:t>
            </a:r>
            <a:endParaRPr lang="cs-CZ" sz="24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8020392" y="294436"/>
            <a:ext cx="767261" cy="461665"/>
          </a:xfrm>
          <a:prstGeom prst="rect">
            <a:avLst/>
          </a:prstGeom>
          <a:gradFill flip="none" rotWithShape="1">
            <a:gsLst>
              <a:gs pos="15000">
                <a:schemeClr val="tx2">
                  <a:lumMod val="10000"/>
                </a:schemeClr>
              </a:gs>
              <a:gs pos="50000">
                <a:schemeClr val="tx2">
                  <a:lumMod val="50000"/>
                </a:schemeClr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>
            <a:solidFill>
              <a:schemeClr val="tx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B/>
          </a:sp3d>
        </p:spPr>
        <p:txBody>
          <a:bodyPr wrap="none" rtlCol="0">
            <a:spAutoFit/>
          </a:bodyPr>
          <a:lstStyle/>
          <a:p>
            <a:r>
              <a:rPr lang="cs-CZ" sz="2400" dirty="0" smtClean="0"/>
              <a:t>1967</a:t>
            </a: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>
                <a:solidFill>
                  <a:srgbClr val="002060"/>
                </a:solidFill>
              </a:rPr>
              <a:t>Malá odbočka</a:t>
            </a:r>
            <a:endParaRPr lang="cs-CZ" dirty="0">
              <a:solidFill>
                <a:srgbClr val="002060"/>
              </a:solidFill>
            </a:endParaRPr>
          </a:p>
        </p:txBody>
      </p:sp>
      <p:pic>
        <p:nvPicPr>
          <p:cNvPr id="1026" name="Picture 2" descr="Inspired by Lister, Lawrence creates LISTERINE®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6296" y="3772389"/>
            <a:ext cx="897632" cy="3085611"/>
          </a:xfrm>
          <a:prstGeom prst="rect">
            <a:avLst/>
          </a:prstGeom>
          <a:noFill/>
        </p:spPr>
      </p:pic>
      <p:pic>
        <p:nvPicPr>
          <p:cNvPr id="24578" name="Picture 2" descr="Výsledek obrázku pro Dr. Joseph Lawrenc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484784"/>
            <a:ext cx="1634969" cy="2520280"/>
          </a:xfrm>
          <a:prstGeom prst="rect">
            <a:avLst/>
          </a:prstGeom>
          <a:noFill/>
        </p:spPr>
      </p:pic>
      <p:sp>
        <p:nvSpPr>
          <p:cNvPr id="6" name="Obdélník 5"/>
          <p:cNvSpPr/>
          <p:nvPr/>
        </p:nvSpPr>
        <p:spPr>
          <a:xfrm>
            <a:off x="2411760" y="2636912"/>
            <a:ext cx="61484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 err="1" smtClean="0">
                <a:solidFill>
                  <a:srgbClr val="002060"/>
                </a:solidFill>
              </a:rPr>
              <a:t>Dr</a:t>
            </a:r>
            <a:r>
              <a:rPr lang="cs-CZ" b="1" dirty="0" smtClean="0">
                <a:solidFill>
                  <a:srgbClr val="002060"/>
                </a:solidFill>
              </a:rPr>
              <a:t> </a:t>
            </a:r>
            <a:r>
              <a:rPr lang="cs-CZ" b="1" dirty="0" err="1" smtClean="0">
                <a:solidFill>
                  <a:srgbClr val="002060"/>
                </a:solidFill>
              </a:rPr>
              <a:t>Joseph</a:t>
            </a:r>
            <a:r>
              <a:rPr lang="cs-CZ" b="1" dirty="0" smtClean="0">
                <a:solidFill>
                  <a:srgbClr val="002060"/>
                </a:solidFill>
              </a:rPr>
              <a:t> </a:t>
            </a:r>
            <a:r>
              <a:rPr lang="cs-CZ" b="1" dirty="0" err="1" smtClean="0">
                <a:solidFill>
                  <a:srgbClr val="002060"/>
                </a:solidFill>
              </a:rPr>
              <a:t>Joshua</a:t>
            </a:r>
            <a:r>
              <a:rPr lang="cs-CZ" b="1" dirty="0" smtClean="0">
                <a:solidFill>
                  <a:srgbClr val="002060"/>
                </a:solidFill>
              </a:rPr>
              <a:t> </a:t>
            </a:r>
            <a:r>
              <a:rPr lang="cs-CZ" b="1" dirty="0" err="1" smtClean="0">
                <a:solidFill>
                  <a:srgbClr val="002060"/>
                </a:solidFill>
              </a:rPr>
              <a:t>Lawrence</a:t>
            </a:r>
            <a:r>
              <a:rPr lang="cs-CZ" b="1" dirty="0" smtClean="0">
                <a:solidFill>
                  <a:srgbClr val="002060"/>
                </a:solidFill>
              </a:rPr>
              <a:t>, americký chirurg   (1836 – 1909)</a:t>
            </a:r>
            <a:endParaRPr lang="cs-CZ" b="1" dirty="0">
              <a:solidFill>
                <a:srgbClr val="002060"/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971600" y="4293096"/>
            <a:ext cx="5472608" cy="156966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B/>
          </a:sp3d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002060"/>
                </a:solidFill>
              </a:rPr>
              <a:t>Inspirován </a:t>
            </a:r>
            <a:r>
              <a:rPr lang="cs-CZ" sz="2400" dirty="0" err="1" smtClean="0">
                <a:solidFill>
                  <a:srgbClr val="002060"/>
                </a:solidFill>
              </a:rPr>
              <a:t>Listerem</a:t>
            </a:r>
            <a:r>
              <a:rPr lang="cs-CZ" sz="2400" dirty="0" smtClean="0">
                <a:solidFill>
                  <a:srgbClr val="002060"/>
                </a:solidFill>
              </a:rPr>
              <a:t> vytváří ústní vodu, antiseptikum k použití při operacích a ranách v ústech. Na jeho počest ji nazývá LISTERINE.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8100392" y="332656"/>
            <a:ext cx="770083" cy="461665"/>
          </a:xfrm>
          <a:prstGeom prst="rect">
            <a:avLst/>
          </a:prstGeom>
          <a:gradFill flip="none" rotWithShape="1">
            <a:gsLst>
              <a:gs pos="15000">
                <a:schemeClr val="tx2">
                  <a:lumMod val="10000"/>
                </a:schemeClr>
              </a:gs>
              <a:gs pos="50000">
                <a:schemeClr val="tx2">
                  <a:lumMod val="50000"/>
                </a:schemeClr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>
            <a:solidFill>
              <a:schemeClr val="tx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B/>
          </a:sp3d>
        </p:spPr>
        <p:txBody>
          <a:bodyPr wrap="none" rtlCol="0">
            <a:spAutoFit/>
          </a:bodyPr>
          <a:lstStyle/>
          <a:p>
            <a:r>
              <a:rPr lang="cs-CZ" sz="2400" dirty="0" smtClean="0"/>
              <a:t>1879</a:t>
            </a: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Robert Koch (1843 – 1910)</a:t>
            </a:r>
            <a:endParaRPr lang="cs-CZ" dirty="0"/>
          </a:p>
        </p:txBody>
      </p:sp>
      <p:pic>
        <p:nvPicPr>
          <p:cNvPr id="45058" name="Picture 2" descr="https://upload.wikimedia.org/wikipedia/commons/5/55/Robert_Koc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7" y="1340768"/>
            <a:ext cx="2609449" cy="3240360"/>
          </a:xfrm>
          <a:prstGeom prst="rect">
            <a:avLst/>
          </a:prstGeom>
          <a:noFill/>
        </p:spPr>
      </p:pic>
      <p:sp>
        <p:nvSpPr>
          <p:cNvPr id="5" name="Obdélník 4"/>
          <p:cNvSpPr/>
          <p:nvPr/>
        </p:nvSpPr>
        <p:spPr>
          <a:xfrm>
            <a:off x="3923928" y="1844824"/>
            <a:ext cx="460851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dirty="0" smtClean="0"/>
              <a:t>Německý lékař a mikrobiolog, zakladatel bakteriologie a nositel Nobelovy ceny za fyziologii a lékařství (1905), objevil původce tuberkulózy , potvrdil původce cholery,a objevil existenci spor </a:t>
            </a:r>
            <a:r>
              <a:rPr lang="cs-CZ" sz="2800" dirty="0" err="1" smtClean="0"/>
              <a:t>anthraxu</a:t>
            </a:r>
            <a:r>
              <a:rPr lang="cs-CZ" sz="2800" smtClean="0"/>
              <a:t>.</a:t>
            </a:r>
            <a:endParaRPr lang="cs-CZ" sz="28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8034754" y="247908"/>
            <a:ext cx="801823" cy="461665"/>
          </a:xfrm>
          <a:prstGeom prst="rect">
            <a:avLst/>
          </a:prstGeom>
          <a:gradFill flip="none" rotWithShape="1">
            <a:gsLst>
              <a:gs pos="15000">
                <a:schemeClr val="tx2">
                  <a:lumMod val="10000"/>
                </a:schemeClr>
              </a:gs>
              <a:gs pos="50000">
                <a:schemeClr val="tx2">
                  <a:lumMod val="50000"/>
                </a:schemeClr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>
            <a:solidFill>
              <a:schemeClr val="tx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B/>
          </a:sp3d>
        </p:spPr>
        <p:txBody>
          <a:bodyPr wrap="none" rtlCol="0">
            <a:spAutoFit/>
          </a:bodyPr>
          <a:lstStyle/>
          <a:p>
            <a:r>
              <a:rPr lang="cs-CZ" sz="2400" dirty="0" smtClean="0"/>
              <a:t>1980</a:t>
            </a: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99592" y="620688"/>
            <a:ext cx="7772400" cy="914400"/>
          </a:xfrm>
        </p:spPr>
        <p:txBody>
          <a:bodyPr/>
          <a:lstStyle/>
          <a:p>
            <a:r>
              <a:rPr lang="cs-CZ" dirty="0" smtClean="0"/>
              <a:t>Počátek moderní sterilizace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99592" y="1844824"/>
            <a:ext cx="3600400" cy="4572000"/>
          </a:xfrm>
        </p:spPr>
        <p:txBody>
          <a:bodyPr>
            <a:normAutofit fontScale="92500" lnSpcReduction="20000"/>
          </a:bodyPr>
          <a:lstStyle/>
          <a:p>
            <a:r>
              <a:rPr lang="cs-CZ" dirty="0" smtClean="0"/>
              <a:t>Výzkum Roberta Kocha a jeho spolupracovníků v roce 1881 „O dezinfekčních vlastnostech páry a horkého vzduchu“ je počátkem vědy o dezinfekci a sterilizaci. Vymysleli první parní </a:t>
            </a:r>
            <a:r>
              <a:rPr lang="cs-CZ" b="1" dirty="0" smtClean="0"/>
              <a:t>sterilizátor bez</a:t>
            </a:r>
            <a:r>
              <a:rPr lang="cs-CZ" dirty="0" smtClean="0"/>
              <a:t> tlaku.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8133211" y="221782"/>
            <a:ext cx="777777" cy="461665"/>
          </a:xfrm>
          <a:prstGeom prst="rect">
            <a:avLst/>
          </a:prstGeom>
          <a:gradFill flip="none" rotWithShape="1">
            <a:gsLst>
              <a:gs pos="15000">
                <a:schemeClr val="tx2">
                  <a:lumMod val="10000"/>
                </a:schemeClr>
              </a:gs>
              <a:gs pos="50000">
                <a:schemeClr val="tx2">
                  <a:lumMod val="50000"/>
                </a:schemeClr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  <a:ln>
            <a:solidFill>
              <a:schemeClr val="tx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B/>
          </a:sp3d>
        </p:spPr>
        <p:txBody>
          <a:bodyPr wrap="none" rtlCol="0">
            <a:spAutoFit/>
          </a:bodyPr>
          <a:lstStyle/>
          <a:p>
            <a:r>
              <a:rPr lang="cs-CZ" sz="2400" dirty="0" smtClean="0"/>
              <a:t>1881</a:t>
            </a:r>
          </a:p>
        </p:txBody>
      </p:sp>
      <p:pic>
        <p:nvPicPr>
          <p:cNvPr id="22529" name="Picture 1" descr="C:\Users\pavel\Desktop\Sterilizace\434px-Koch's_steam_sterilizer,_for_use_in_micro-biological_research_Wellcome_L00037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088" y="1772816"/>
            <a:ext cx="3184006" cy="4395685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tr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>
    <a:txDef>
      <a:spPr>
        <a:gradFill flip="none" rotWithShape="1">
          <a:gsLst>
            <a:gs pos="15000">
              <a:schemeClr val="tx2">
                <a:lumMod val="10000"/>
              </a:schemeClr>
            </a:gs>
            <a:gs pos="50000">
              <a:schemeClr val="tx2">
                <a:lumMod val="50000"/>
              </a:schemeClr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 r="-100000" b="-100000"/>
        </a:gradFill>
        <a:ln>
          <a:solidFill>
            <a:schemeClr val="tx2">
              <a:lumMod val="25000"/>
            </a:schemeClr>
          </a:solidFill>
        </a:ln>
        <a:scene3d>
          <a:camera prst="orthographicFront"/>
          <a:lightRig rig="threePt" dir="t"/>
        </a:scene3d>
        <a:sp3d>
          <a:bevelB/>
        </a:sp3d>
      </a:spPr>
      <a:bodyPr wrap="none" rtlCol="0">
        <a:spAutoFit/>
      </a:bodyPr>
      <a:lstStyle>
        <a:defPPr>
          <a:defRPr sz="2400" dirty="0" smtClean="0"/>
        </a:defPPr>
      </a:lst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1979</TotalTime>
  <Words>893</Words>
  <Application>Microsoft Office PowerPoint</Application>
  <PresentationFormat>Předvádění na obrazovce (4:3)</PresentationFormat>
  <Paragraphs>140</Paragraphs>
  <Slides>35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35</vt:i4>
      </vt:variant>
    </vt:vector>
  </HeadingPairs>
  <TitlesOfParts>
    <vt:vector size="36" baseType="lpstr">
      <vt:lpstr>Metro</vt:lpstr>
      <vt:lpstr>Sterilizace v průběhu století  aneb  Trocha historie nikoho nezabije a proto ... </vt:lpstr>
      <vt:lpstr>Ignáz Filip Semmelweis 1818 - 1865</vt:lpstr>
      <vt:lpstr>Louis Pasteur  1822 - 1895 </vt:lpstr>
      <vt:lpstr>Joseph Lister 1827 - 1921</vt:lpstr>
      <vt:lpstr>Listerův antiseptický rozprašovač </vt:lpstr>
      <vt:lpstr>Snímek 6</vt:lpstr>
      <vt:lpstr>Malá odbočka</vt:lpstr>
      <vt:lpstr>Robert Koch (1843 – 1910)</vt:lpstr>
      <vt:lpstr>Počátek moderní sterilizace </vt:lpstr>
      <vt:lpstr>Arnoldův parní sterilizátor patent USA</vt:lpstr>
      <vt:lpstr>Charles Chaberland - autokláv</vt:lpstr>
      <vt:lpstr>Gaston Poupinel (1858-1930),  francouzský chirurg žák Pasteura</vt:lpstr>
      <vt:lpstr>Snímek 13</vt:lpstr>
      <vt:lpstr>Postupné závádění sterilizace varem / parou</vt:lpstr>
      <vt:lpstr>Snímek 15</vt:lpstr>
      <vt:lpstr>Robert Wood Jonhson (1845 – 1910)</vt:lpstr>
      <vt:lpstr>První průmyslový parní autokláv pro potřebu sterilizace chirurgických produktů  </vt:lpstr>
      <vt:lpstr>První kontejnery (bubny)  na sterilní nástroje</vt:lpstr>
      <vt:lpstr>Snímek 19</vt:lpstr>
      <vt:lpstr>Snímek 20</vt:lpstr>
      <vt:lpstr>Nemocnice Rudolfa a Stefanie v Benešově</vt:lpstr>
      <vt:lpstr>Snímek 22</vt:lpstr>
      <vt:lpstr>Snímek 23</vt:lpstr>
      <vt:lpstr>Poválečná léta v         Československu</vt:lpstr>
      <vt:lpstr>Poválečná léta v  Československu (vzpomínky instrumentářky  na ortopedickém operačním sále ÚVN ve Střešovicích)</vt:lpstr>
      <vt:lpstr>Varný atmosférický sterilizátor 1941</vt:lpstr>
      <vt:lpstr>Snímek 27</vt:lpstr>
      <vt:lpstr>(vzpomínky instrumentářky  na ortopedickém operačním sále ÚVN ve Střešovicích)</vt:lpstr>
      <vt:lpstr>Sterilizace varem injekčních stříkaček, jehel, skalpelů, pinzet ...</vt:lpstr>
      <vt:lpstr>Snímek 30</vt:lpstr>
      <vt:lpstr>Přelom rok 1972</vt:lpstr>
      <vt:lpstr>Snímek 32</vt:lpstr>
      <vt:lpstr>Snímek 33</vt:lpstr>
      <vt:lpstr>Snímek 34</vt:lpstr>
      <vt:lpstr>Snímek 35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Sterilizace v průběhu století</dc:title>
  <dc:creator>pavel</dc:creator>
  <cp:lastModifiedBy>pavel</cp:lastModifiedBy>
  <cp:revision>155</cp:revision>
  <dcterms:created xsi:type="dcterms:W3CDTF">2019-03-15T16:48:06Z</dcterms:created>
  <dcterms:modified xsi:type="dcterms:W3CDTF">2024-09-06T13:57:57Z</dcterms:modified>
</cp:coreProperties>
</file>